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256" r:id="rId2"/>
    <p:sldId id="302" r:id="rId3"/>
    <p:sldId id="303" r:id="rId4"/>
    <p:sldId id="304" r:id="rId5"/>
    <p:sldId id="305" r:id="rId6"/>
    <p:sldId id="306" r:id="rId7"/>
    <p:sldId id="289" r:id="rId8"/>
    <p:sldId id="264" r:id="rId9"/>
    <p:sldId id="265" r:id="rId10"/>
    <p:sldId id="266" r:id="rId11"/>
    <p:sldId id="281" r:id="rId12"/>
    <p:sldId id="272" r:id="rId13"/>
    <p:sldId id="274" r:id="rId14"/>
    <p:sldId id="267" r:id="rId15"/>
    <p:sldId id="268" r:id="rId16"/>
    <p:sldId id="269" r:id="rId17"/>
    <p:sldId id="270" r:id="rId18"/>
    <p:sldId id="275" r:id="rId19"/>
    <p:sldId id="276" r:id="rId20"/>
    <p:sldId id="271" r:id="rId21"/>
    <p:sldId id="277" r:id="rId22"/>
    <p:sldId id="283" r:id="rId23"/>
    <p:sldId id="284" r:id="rId24"/>
    <p:sldId id="285" r:id="rId25"/>
    <p:sldId id="286" r:id="rId26"/>
    <p:sldId id="282" r:id="rId27"/>
    <p:sldId id="278" r:id="rId28"/>
    <p:sldId id="279" r:id="rId29"/>
    <p:sldId id="287" r:id="rId30"/>
    <p:sldId id="288" r:id="rId31"/>
    <p:sldId id="299" r:id="rId32"/>
    <p:sldId id="308" r:id="rId33"/>
    <p:sldId id="300" r:id="rId34"/>
    <p:sldId id="301" r:id="rId35"/>
    <p:sldId id="307" r:id="rId36"/>
    <p:sldId id="309" r:id="rId37"/>
    <p:sldId id="310" r:id="rId38"/>
    <p:sldId id="311" r:id="rId39"/>
    <p:sldId id="312" r:id="rId40"/>
    <p:sldId id="313" r:id="rId41"/>
    <p:sldId id="314" r:id="rId42"/>
    <p:sldId id="315" r:id="rId43"/>
    <p:sldId id="316" r:id="rId44"/>
    <p:sldId id="317" r:id="rId45"/>
    <p:sldId id="318" r:id="rId46"/>
    <p:sldId id="319" r:id="rId47"/>
    <p:sldId id="321" r:id="rId48"/>
    <p:sldId id="322" r:id="rId49"/>
    <p:sldId id="323" r:id="rId50"/>
    <p:sldId id="324" r:id="rId51"/>
    <p:sldId id="325" r:id="rId52"/>
    <p:sldId id="326" r:id="rId53"/>
    <p:sldId id="327" r:id="rId54"/>
    <p:sldId id="328" r:id="rId55"/>
    <p:sldId id="329" r:id="rId56"/>
    <p:sldId id="330" r:id="rId57"/>
    <p:sldId id="331" r:id="rId58"/>
    <p:sldId id="332" r:id="rId59"/>
    <p:sldId id="333" r:id="rId60"/>
    <p:sldId id="334" r:id="rId61"/>
    <p:sldId id="335" r:id="rId62"/>
    <p:sldId id="336" r:id="rId63"/>
    <p:sldId id="337" r:id="rId64"/>
    <p:sldId id="338" r:id="rId65"/>
    <p:sldId id="339" r:id="rId66"/>
    <p:sldId id="340" r:id="rId67"/>
    <p:sldId id="341" r:id="rId68"/>
    <p:sldId id="342" r:id="rId69"/>
    <p:sldId id="343" r:id="rId70"/>
    <p:sldId id="344" r:id="rId71"/>
    <p:sldId id="345" r:id="rId72"/>
    <p:sldId id="346" r:id="rId73"/>
    <p:sldId id="347" r:id="rId74"/>
    <p:sldId id="348" r:id="rId75"/>
    <p:sldId id="349" r:id="rId76"/>
    <p:sldId id="350" r:id="rId77"/>
    <p:sldId id="291" r:id="rId78"/>
    <p:sldId id="293" r:id="rId79"/>
    <p:sldId id="295" r:id="rId80"/>
    <p:sldId id="296" r:id="rId81"/>
    <p:sldId id="297" r:id="rId82"/>
    <p:sldId id="298" r:id="rId8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6" d="100"/>
          <a:sy n="86" d="100"/>
        </p:scale>
        <p:origin x="-105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8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91CAC7-2FEF-4E5D-B9C5-6361F3DE281B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A7258-725A-4FE3-898C-9F58E0FC76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748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1222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1222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1222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1222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Чёрно-белое фото с видом снизу вверх на подвесные тросы моста на фоне облаков"/>
          <p:cNvSpPr>
            <a:spLocks noGrp="1"/>
          </p:cNvSpPr>
          <p:nvPr>
            <p:ph type="pic" idx="21"/>
          </p:nvPr>
        </p:nvSpPr>
        <p:spPr>
          <a:xfrm>
            <a:off x="0" y="-1327150"/>
            <a:ext cx="9144000" cy="8576734"/>
          </a:xfrm>
          <a:prstGeom prst="rect">
            <a:avLst/>
          </a:prstGeom>
        </p:spPr>
        <p:txBody>
          <a:bodyPr lIns="38404" tIns="19202" rIns="38404" bIns="19202" anchor="t">
            <a:noAutofit/>
          </a:bodyPr>
          <a:lstStyle/>
          <a:p>
            <a:endParaRPr/>
          </a:p>
        </p:txBody>
      </p:sp>
      <p:sp>
        <p:nvSpPr>
          <p:cNvPr id="12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472529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remlin.ru/structure/additional/12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gossluzhba.gov.ru/anticorruption/spravki_bk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base=LAW&amp;n=370891&amp;date=19.01.2022&amp;dst=33&amp;field=13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base=LAW&amp;n=370891&amp;date=19.01.2022&amp;dst=33&amp;field=13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www.nalog.ru/rn77/related_activities/accounting/bank_account/" TargetMode="Externa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prgu.ru/pravozashhitnaya-rabota/v-pomoshh-profaktivu/po-voprosu-pravomernosti-ukazaniya-v-spravke-o-doxodax-summy-vyplat-ot-profsoyuznyx-komitetov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Фактура для отчета\Видеоотчет\dcf53f83647483.5d42c0c3048a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91" y="1556792"/>
            <a:ext cx="7727604" cy="412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3491" y="348301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ДЕКЛАРАЦИОННАЯ КАМПАНИЯ 2023 ГОДА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(за отчетный 2022 год)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ПРОБЛЕМЫ и ВОПРОСЫ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5925626"/>
            <a:ext cx="8706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Главное управление региональной безопасности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Московской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области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2023 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615472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496944" cy="1301006"/>
          </a:xfrm>
        </p:spPr>
        <p:txBody>
          <a:bodyPr>
            <a:noAutofit/>
          </a:bodyPr>
          <a:lstStyle/>
          <a:p>
            <a:pPr algn="just"/>
            <a:r>
              <a:rPr lang="ru-RU" sz="2000" b="1" i="1" u="sng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Вопрос 4: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  Если в разделе 1 «Сведения о доходах» указан доход </a:t>
            </a:r>
            <a:b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 виде дара денежных средств от родственника, какие документы приложить  в подтверждение?</a:t>
            </a:r>
            <a:endParaRPr lang="ru-RU" sz="2000" b="1" i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7796" y="1484784"/>
            <a:ext cx="4040188" cy="4176464"/>
          </a:xfrm>
        </p:spPr>
        <p:txBody>
          <a:bodyPr>
            <a:normAutofit lnSpcReduction="10000"/>
          </a:bodyPr>
          <a:lstStyle/>
          <a:p>
            <a:r>
              <a:rPr lang="ru-RU" sz="1900" dirty="0" smtClean="0">
                <a:latin typeface="Century" panose="02040604050505020304" pitchFamily="18" charset="0"/>
              </a:rPr>
              <a:t>Документами, подтверждающими факт получения вышеуказанного дохода, являются:</a:t>
            </a:r>
          </a:p>
          <a:p>
            <a:pPr>
              <a:buFont typeface="+mj-lt"/>
              <a:buAutoNum type="arabicPeriod"/>
            </a:pPr>
            <a:r>
              <a:rPr lang="ru-RU" sz="1900" dirty="0" smtClean="0">
                <a:latin typeface="Century" panose="02040604050505020304" pitchFamily="18" charset="0"/>
              </a:rPr>
              <a:t>договор дарения в простой       письменной форме;</a:t>
            </a:r>
          </a:p>
          <a:p>
            <a:pPr>
              <a:buFont typeface="+mj-lt"/>
              <a:buAutoNum type="arabicPeriod"/>
            </a:pPr>
            <a:r>
              <a:rPr lang="ru-RU" sz="1900" dirty="0" smtClean="0">
                <a:latin typeface="Century" panose="02040604050505020304" pitchFamily="18" charset="0"/>
              </a:rPr>
              <a:t>платежный документ </a:t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о зачислении денежных средств на банковский счет служащего.</a:t>
            </a:r>
          </a:p>
          <a:p>
            <a:pPr marL="0" indent="0">
              <a:buNone/>
            </a:pPr>
            <a:r>
              <a:rPr lang="ru-RU" sz="1800" dirty="0" smtClean="0">
                <a:latin typeface="Century" panose="02040604050505020304" pitchFamily="18" charset="0"/>
              </a:rPr>
              <a:t>Законодатель не требует обязательного нотариального удостоверения совершающейся сделки.</a:t>
            </a:r>
            <a:endParaRPr lang="ru-RU" sz="1800" dirty="0">
              <a:latin typeface="Century" panose="020406040505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5392234"/>
            <a:ext cx="873062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entury" panose="02040604050505020304" pitchFamily="18" charset="0"/>
              </a:rPr>
              <a:t>Внимание!</a:t>
            </a:r>
            <a:r>
              <a:rPr lang="ru-RU" dirty="0" smtClean="0">
                <a:latin typeface="Century" panose="02040604050505020304" pitchFamily="18" charset="0"/>
              </a:rPr>
              <a:t> </a:t>
            </a:r>
          </a:p>
          <a:p>
            <a:r>
              <a:rPr lang="ru-RU" sz="1700" b="1" dirty="0" smtClean="0">
                <a:latin typeface="Century" panose="02040604050505020304" pitchFamily="18" charset="0"/>
              </a:rPr>
              <a:t>В случае осуществления контроля расходов государственного гражданского (муниципального) служащего под проверку подпадает в том числе лицо, подарившее деньги.</a:t>
            </a:r>
            <a:endParaRPr lang="ru-RU" sz="1700" b="1" dirty="0">
              <a:latin typeface="Century" panose="020406040505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590" y="1196752"/>
            <a:ext cx="377557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537" y="3094588"/>
            <a:ext cx="4041775" cy="25694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684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1" r="14621"/>
          <a:stretch>
            <a:fillRect/>
          </a:stretch>
        </p:blipFill>
        <p:spPr bwMode="auto">
          <a:xfrm>
            <a:off x="251520" y="1772816"/>
            <a:ext cx="8784976" cy="3781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16632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2000" b="1" i="1" u="sng" dirty="0">
                <a:latin typeface="Century" panose="02040604050505020304" pitchFamily="18" charset="0"/>
              </a:rPr>
              <a:t> </a:t>
            </a:r>
            <a:r>
              <a:rPr lang="ru-RU" sz="2000" b="1" i="1" u="sng" dirty="0" smtClean="0">
                <a:latin typeface="Century" panose="02040604050505020304" pitchFamily="18" charset="0"/>
              </a:rPr>
              <a:t>5:</a:t>
            </a:r>
            <a:r>
              <a:rPr lang="ru-RU" sz="2000" b="1" i="1" dirty="0" smtClean="0">
                <a:latin typeface="Century" panose="02040604050505020304" pitchFamily="18" charset="0"/>
              </a:rPr>
              <a:t>  Какая сумма дохода  (по  основному месту работы,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при  </a:t>
            </a:r>
            <a:r>
              <a:rPr lang="ru-RU" sz="2000" b="1" i="1" dirty="0">
                <a:latin typeface="Century" panose="02040604050505020304" pitchFamily="18" charset="0"/>
              </a:rPr>
              <a:t>оплате пособий при нетрудоспособности </a:t>
            </a:r>
            <a:r>
              <a:rPr lang="ru-RU" sz="2000" b="1" i="1" dirty="0" smtClean="0">
                <a:latin typeface="Century" panose="02040604050505020304" pitchFamily="18" charset="0"/>
              </a:rPr>
              <a:t> и пр.) отражается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в </a:t>
            </a:r>
            <a:r>
              <a:rPr lang="ru-RU" sz="2000" b="1" i="1" smtClean="0">
                <a:latin typeface="Century" panose="02040604050505020304" pitchFamily="18" charset="0"/>
              </a:rPr>
              <a:t>справке  – ВЫПЛАЧЕННАЯ</a:t>
            </a:r>
            <a:r>
              <a:rPr lang="ru-RU" sz="2000" b="1" i="1" dirty="0" smtClean="0">
                <a:latin typeface="Century" panose="02040604050505020304" pitchFamily="18" charset="0"/>
              </a:rPr>
              <a:t>,  </a:t>
            </a:r>
            <a:r>
              <a:rPr lang="ru-RU" sz="2000" b="1" i="1" smtClean="0">
                <a:latin typeface="Century" panose="02040604050505020304" pitchFamily="18" charset="0"/>
              </a:rPr>
              <a:t>или  НАЧИСЛЕННАЯ </a:t>
            </a:r>
            <a:r>
              <a:rPr lang="ru-RU" sz="2000" b="1" i="1" dirty="0" smtClean="0">
                <a:latin typeface="Century" panose="02040604050505020304" pitchFamily="18" charset="0"/>
              </a:rPr>
              <a:t>(до </a:t>
            </a:r>
            <a:r>
              <a:rPr lang="ru-RU" sz="2000" b="1" i="1" dirty="0">
                <a:latin typeface="Century" panose="02040604050505020304" pitchFamily="18" charset="0"/>
              </a:rPr>
              <a:t>вычета налога</a:t>
            </a:r>
            <a:r>
              <a:rPr lang="ru-RU" sz="2000" b="1" i="1" dirty="0" smtClean="0">
                <a:latin typeface="Century" panose="02040604050505020304" pitchFamily="18" charset="0"/>
              </a:rPr>
              <a:t>)?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420888"/>
            <a:ext cx="835292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Century" panose="02040604050505020304" pitchFamily="18" charset="0"/>
              </a:rPr>
              <a:t>Пункт </a:t>
            </a:r>
            <a:r>
              <a:rPr lang="ru-RU" sz="2000" b="1" dirty="0" smtClean="0">
                <a:latin typeface="Century" panose="02040604050505020304" pitchFamily="18" charset="0"/>
              </a:rPr>
              <a:t>52 </a:t>
            </a:r>
            <a:r>
              <a:rPr lang="ru-RU" sz="2000" b="1" dirty="0">
                <a:latin typeface="Century" panose="02040604050505020304" pitchFamily="18" charset="0"/>
              </a:rPr>
              <a:t>Методических рекомендаций Минтруда </a:t>
            </a:r>
            <a:r>
              <a:rPr lang="ru-RU" sz="2000" b="1" dirty="0" smtClean="0">
                <a:latin typeface="Century" panose="02040604050505020304" pitchFamily="18" charset="0"/>
              </a:rPr>
              <a:t>России</a:t>
            </a:r>
            <a:r>
              <a:rPr lang="ru-RU" sz="2000" b="1" dirty="0">
                <a:latin typeface="Century" panose="02040604050505020304" pitchFamily="18" charset="0"/>
              </a:rPr>
              <a:t>:</a:t>
            </a:r>
            <a:endParaRPr lang="ru-RU" sz="2000" b="1" dirty="0" smtClean="0">
              <a:latin typeface="Century" panose="02040604050505020304" pitchFamily="18" charset="0"/>
            </a:endParaRPr>
          </a:p>
          <a:p>
            <a:endParaRPr lang="ru-RU" sz="3200" dirty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" panose="02040604050505020304" pitchFamily="18" charset="0"/>
              </a:rPr>
              <a:t>Полученные доходы, в том числе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по </a:t>
            </a:r>
            <a:r>
              <a:rPr lang="ru-RU" sz="2000" dirty="0">
                <a:latin typeface="Century" panose="02040604050505020304" pitchFamily="18" charset="0"/>
              </a:rPr>
              <a:t>основному месту работы, указываются без вычета налога </a:t>
            </a:r>
            <a:r>
              <a:rPr lang="ru-RU" sz="2000" dirty="0" smtClean="0">
                <a:latin typeface="Century" panose="02040604050505020304" pitchFamily="18" charset="0"/>
              </a:rPr>
              <a:t>               на </a:t>
            </a:r>
            <a:r>
              <a:rPr lang="ru-RU" sz="2000" dirty="0">
                <a:latin typeface="Century" panose="02040604050505020304" pitchFamily="18" charset="0"/>
              </a:rPr>
              <a:t>доходы физических </a:t>
            </a:r>
            <a:r>
              <a:rPr lang="ru-RU" sz="2000" dirty="0" smtClean="0">
                <a:latin typeface="Century" panose="02040604050505020304" pitchFamily="18" charset="0"/>
              </a:rPr>
              <a:t>лиц </a:t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(</a:t>
            </a:r>
            <a:r>
              <a:rPr lang="ru-RU" sz="2000" i="1" dirty="0" smtClean="0">
                <a:latin typeface="Century" panose="02040604050505020304" pitchFamily="18" charset="0"/>
              </a:rPr>
              <a:t>т.е</a:t>
            </a:r>
            <a:r>
              <a:rPr lang="ru-RU" sz="2000" i="1" dirty="0">
                <a:latin typeface="Century" panose="02040604050505020304" pitchFamily="18" charset="0"/>
              </a:rPr>
              <a:t>. </a:t>
            </a:r>
            <a:r>
              <a:rPr lang="ru-RU" sz="2000" i="1" dirty="0" smtClean="0">
                <a:latin typeface="Century" panose="02040604050505020304" pitchFamily="18" charset="0"/>
              </a:rPr>
              <a:t>начисленные)</a:t>
            </a:r>
            <a:endParaRPr lang="ru-RU" sz="2000" i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1873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42437"/>
            <a:ext cx="6192688" cy="241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512168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6:</a:t>
            </a:r>
            <a:r>
              <a:rPr lang="ru-RU" sz="2000" b="1" i="1" dirty="0" smtClean="0">
                <a:latin typeface="Century" panose="02040604050505020304" pitchFamily="18" charset="0"/>
              </a:rPr>
              <a:t>  ГГС  в отчетном периоде продал автомобиль, находящийся в собственности. Затем купил другой автомобиль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и тоже его продал. Необходимо  ли суммировать </a:t>
            </a:r>
            <a:r>
              <a:rPr lang="ru-RU" sz="2000" b="1" i="1" dirty="0">
                <a:latin typeface="Century" panose="02040604050505020304" pitchFamily="18" charset="0"/>
              </a:rPr>
              <a:t>денежные средства, полученные от продажи двух автомобилей за отчетный </a:t>
            </a:r>
            <a:r>
              <a:rPr lang="ru-RU" sz="2000" b="1" i="1" dirty="0" smtClean="0">
                <a:latin typeface="Century" panose="02040604050505020304" pitchFamily="18" charset="0"/>
              </a:rPr>
              <a:t>период при </a:t>
            </a:r>
            <a:r>
              <a:rPr lang="ru-RU" sz="2000" b="1" i="1" dirty="0">
                <a:latin typeface="Century" panose="02040604050505020304" pitchFamily="18" charset="0"/>
              </a:rPr>
              <a:t>заполнении Раздела 1 «Сведения </a:t>
            </a:r>
            <a:r>
              <a:rPr lang="ru-RU" sz="2000" b="1" i="1" dirty="0" smtClean="0">
                <a:latin typeface="Century" panose="02040604050505020304" pitchFamily="18" charset="0"/>
              </a:rPr>
              <a:t> о </a:t>
            </a:r>
            <a:r>
              <a:rPr lang="ru-RU" sz="2000" b="1" i="1" dirty="0">
                <a:latin typeface="Century" panose="02040604050505020304" pitchFamily="18" charset="0"/>
              </a:rPr>
              <a:t>доходах</a:t>
            </a:r>
            <a:r>
              <a:rPr lang="ru-RU" sz="2000" dirty="0" smtClean="0"/>
              <a:t>»?</a:t>
            </a:r>
            <a:endParaRPr lang="ru-RU" sz="2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4258963" cy="20882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05064"/>
            <a:ext cx="8229600" cy="2736304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1800" dirty="0" smtClean="0">
                <a:latin typeface="Century" panose="02040604050505020304" pitchFamily="18" charset="0"/>
              </a:rPr>
              <a:t>В пункте 6 «Иные доходы» раздела </a:t>
            </a:r>
            <a:r>
              <a:rPr lang="ru-RU" sz="1800" dirty="0">
                <a:latin typeface="Century" panose="02040604050505020304" pitchFamily="18" charset="0"/>
              </a:rPr>
              <a:t>1 справки следует указать доход от продажи </a:t>
            </a:r>
            <a:r>
              <a:rPr lang="ru-RU" sz="1800" dirty="0" smtClean="0">
                <a:latin typeface="Century" panose="02040604050505020304" pitchFamily="18" charset="0"/>
              </a:rPr>
              <a:t>транспортных средств, отчужденных в отчетном периоде в результате возмездной сделки, заполнив соответствующие формы на оба автомобиля.</a:t>
            </a:r>
          </a:p>
          <a:p>
            <a:r>
              <a:rPr lang="ru-RU" sz="1800" dirty="0" smtClean="0">
                <a:latin typeface="Century" panose="02040604050505020304" pitchFamily="18" charset="0"/>
              </a:rPr>
              <a:t>Денежные средства от продажи автомобилей суммируются.</a:t>
            </a:r>
          </a:p>
          <a:p>
            <a:r>
              <a:rPr lang="ru-RU" sz="1800" dirty="0" smtClean="0">
                <a:latin typeface="Century" panose="02040604050505020304" pitchFamily="18" charset="0"/>
              </a:rPr>
              <a:t>В случае осуществления контроля расходов служащего, необходимо  представить договоры купли-продажи автомобилей</a:t>
            </a:r>
          </a:p>
          <a:p>
            <a:r>
              <a:rPr lang="ru-RU" sz="1800" dirty="0" smtClean="0">
                <a:latin typeface="Century" panose="02040604050505020304" pitchFamily="18" charset="0"/>
              </a:rPr>
              <a:t>Необходимо убедиться, что автомобиль поставлен                                        на регистрационный учет новым владельцем!</a:t>
            </a:r>
            <a:endParaRPr lang="ru-RU" sz="18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77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9" y="2189328"/>
            <a:ext cx="4464496" cy="3276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610" y="288670"/>
            <a:ext cx="8856984" cy="16312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 7:</a:t>
            </a:r>
            <a:r>
              <a:rPr lang="ru-RU" sz="2000" b="1" i="1" dirty="0" smtClean="0">
                <a:latin typeface="Century" panose="02040604050505020304" pitchFamily="18" charset="0"/>
              </a:rPr>
              <a:t> Автомобиль продан </a:t>
            </a:r>
            <a:r>
              <a:rPr lang="ru-RU" sz="2000" b="1" i="1" dirty="0">
                <a:latin typeface="Century" panose="02040604050505020304" pitchFamily="18" charset="0"/>
              </a:rPr>
              <a:t>в конце </a:t>
            </a:r>
            <a:r>
              <a:rPr lang="ru-RU" sz="2000" b="1" i="1" dirty="0" smtClean="0">
                <a:latin typeface="Century" panose="02040604050505020304" pitchFamily="18" charset="0"/>
              </a:rPr>
              <a:t>2021года</a:t>
            </a:r>
            <a:r>
              <a:rPr lang="ru-RU" sz="2000" b="1" i="1" dirty="0">
                <a:latin typeface="Century" panose="02040604050505020304" pitchFamily="18" charset="0"/>
              </a:rPr>
              <a:t>, доход от продажи был указан </a:t>
            </a:r>
            <a:r>
              <a:rPr lang="ru-RU" sz="2000" b="1" i="1" dirty="0" smtClean="0">
                <a:latin typeface="Century" panose="02040604050505020304" pitchFamily="18" charset="0"/>
              </a:rPr>
              <a:t> в </a:t>
            </a:r>
            <a:r>
              <a:rPr lang="ru-RU" sz="2000" b="1" i="1" dirty="0">
                <a:latin typeface="Century" panose="02040604050505020304" pitchFamily="18" charset="0"/>
              </a:rPr>
              <a:t>справке в </a:t>
            </a:r>
            <a:r>
              <a:rPr lang="ru-RU" sz="2000" b="1" i="1" dirty="0" smtClean="0">
                <a:latin typeface="Century" panose="02040604050505020304" pitchFamily="18" charset="0"/>
              </a:rPr>
              <a:t>2022 году. Выяснилось</a:t>
            </a:r>
            <a:r>
              <a:rPr lang="ru-RU" sz="2000" b="1" i="1" dirty="0">
                <a:latin typeface="Century" panose="02040604050505020304" pitchFamily="18" charset="0"/>
              </a:rPr>
              <a:t>, что новый владелец транспортного средства не зарегистрировал его на себя и проданный автомобиль числится на лице, подающем сведения о доходах.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Как </a:t>
            </a:r>
            <a:r>
              <a:rPr lang="ru-RU" sz="2000" b="1" i="1" dirty="0">
                <a:latin typeface="Century" panose="02040604050505020304" pitchFamily="18" charset="0"/>
              </a:rPr>
              <a:t>правильно отразить </a:t>
            </a:r>
            <a:r>
              <a:rPr lang="ru-RU" sz="2000" b="1" i="1" dirty="0" smtClean="0">
                <a:latin typeface="Century" panose="02040604050505020304" pitchFamily="18" charset="0"/>
              </a:rPr>
              <a:t> сведения </a:t>
            </a:r>
            <a:r>
              <a:rPr lang="ru-RU" sz="2000" b="1" i="1" dirty="0">
                <a:latin typeface="Century" panose="02040604050505020304" pitchFamily="18" charset="0"/>
              </a:rPr>
              <a:t>в справке в </a:t>
            </a:r>
            <a:r>
              <a:rPr lang="ru-RU" sz="2000" b="1" i="1" dirty="0" smtClean="0">
                <a:latin typeface="Century" panose="02040604050505020304" pitchFamily="18" charset="0"/>
              </a:rPr>
              <a:t>этой ситуации?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14439" y="2119350"/>
            <a:ext cx="4266369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Century" panose="02040604050505020304" pitchFamily="18" charset="0"/>
              </a:rPr>
              <a:t>Регистрация транспортных средств носит учетный характер </a:t>
            </a:r>
            <a:r>
              <a:rPr lang="ru-RU" b="1" dirty="0" smtClean="0">
                <a:latin typeface="Century" panose="02040604050505020304" pitchFamily="18" charset="0"/>
              </a:rPr>
              <a:t> и </a:t>
            </a:r>
            <a:r>
              <a:rPr lang="ru-RU" b="1" dirty="0">
                <a:latin typeface="Century" panose="02040604050505020304" pitchFamily="18" charset="0"/>
              </a:rPr>
              <a:t>не служит основанием для возникновения (прекращения) </a:t>
            </a:r>
            <a:r>
              <a:rPr lang="ru-RU" b="1" dirty="0" smtClean="0">
                <a:latin typeface="Century" panose="02040604050505020304" pitchFamily="18" charset="0"/>
              </a:rPr>
              <a:t>           на </a:t>
            </a:r>
            <a:r>
              <a:rPr lang="ru-RU" b="1" dirty="0">
                <a:latin typeface="Century" panose="02040604050505020304" pitchFamily="18" charset="0"/>
              </a:rPr>
              <a:t>них права </a:t>
            </a:r>
            <a:r>
              <a:rPr lang="ru-RU" b="1" dirty="0" smtClean="0">
                <a:latin typeface="Century" panose="02040604050505020304" pitchFamily="18" charset="0"/>
              </a:rPr>
              <a:t>собственности.</a:t>
            </a:r>
            <a:r>
              <a:rPr lang="ru-RU" b="1" dirty="0" smtClean="0"/>
              <a:t> </a:t>
            </a:r>
            <a:endParaRPr lang="ru-RU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Century" panose="02040604050505020304" pitchFamily="18" charset="0"/>
              </a:rPr>
              <a:t>Если </a:t>
            </a:r>
            <a:r>
              <a:rPr lang="ru-RU" b="1" dirty="0">
                <a:latin typeface="Century" panose="02040604050505020304" pitchFamily="18" charset="0"/>
              </a:rPr>
              <a:t>на отчетную дату транспортное средство уже было отчуждено, </a:t>
            </a:r>
            <a:r>
              <a:rPr lang="ru-RU" b="1" dirty="0" smtClean="0">
                <a:latin typeface="Century" panose="02040604050505020304" pitchFamily="18" charset="0"/>
              </a:rPr>
              <a:t>то </a:t>
            </a:r>
            <a:r>
              <a:rPr lang="ru-RU" b="1" dirty="0">
                <a:latin typeface="Century" panose="02040604050505020304" pitchFamily="18" charset="0"/>
              </a:rPr>
              <a:t>в подразделе 3.2 справки его отражать не следует. При этом в разделе 1 справки следует указать доход от продажи транспортного средства</a:t>
            </a:r>
            <a:r>
              <a:rPr lang="ru-RU" b="1" dirty="0" smtClean="0">
                <a:latin typeface="Century" panose="02040604050505020304" pitchFamily="18" charset="0"/>
              </a:rPr>
              <a:t>.</a:t>
            </a:r>
            <a:endParaRPr lang="ru-RU" b="1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611" y="5565338"/>
            <a:ext cx="8856984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latin typeface="Century" panose="02040604050505020304" pitchFamily="18" charset="0"/>
              </a:rPr>
              <a:t>Внимание! </a:t>
            </a:r>
            <a:r>
              <a:rPr lang="ru-RU" sz="1600" dirty="0" smtClean="0">
                <a:latin typeface="Century" panose="02040604050505020304" pitchFamily="18" charset="0"/>
              </a:rPr>
              <a:t>Управление </a:t>
            </a:r>
            <a:r>
              <a:rPr lang="ru-RU" sz="1600" dirty="0">
                <a:latin typeface="Century" panose="02040604050505020304" pitchFamily="18" charset="0"/>
              </a:rPr>
              <a:t>противодействия коррупции ГУРБ Московской области </a:t>
            </a:r>
            <a:r>
              <a:rPr lang="ru-RU" sz="1600" dirty="0" smtClean="0">
                <a:latin typeface="Century" panose="02040604050505020304" pitchFamily="18" charset="0"/>
              </a:rPr>
              <a:t>рекомендует служащим </a:t>
            </a:r>
            <a:r>
              <a:rPr lang="ru-RU" sz="1600" dirty="0">
                <a:latin typeface="Century" panose="02040604050505020304" pitchFamily="18" charset="0"/>
              </a:rPr>
              <a:t>озаботиться данным вопросом и, в случае </a:t>
            </a:r>
            <a:r>
              <a:rPr lang="ru-RU" sz="1600" dirty="0" smtClean="0">
                <a:latin typeface="Century" panose="02040604050505020304" pitchFamily="18" charset="0"/>
              </a:rPr>
              <a:t>продажи автомобиля</a:t>
            </a:r>
            <a:r>
              <a:rPr lang="ru-RU" sz="1600" dirty="0">
                <a:latin typeface="Century" panose="02040604050505020304" pitchFamily="18" charset="0"/>
              </a:rPr>
              <a:t>,  в 10-дневный срок самостоятельно обратиться в ГИБДД с заявлением о снятии транспортного средства с регистрационного учета.</a:t>
            </a:r>
          </a:p>
        </p:txBody>
      </p:sp>
    </p:spTree>
    <p:extLst>
      <p:ext uri="{BB962C8B-B14F-4D97-AF65-F5344CB8AC3E}">
        <p14:creationId xmlns:p14="http://schemas.microsoft.com/office/powerpoint/2010/main" val="234797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1301006"/>
          </a:xfrm>
        </p:spPr>
        <p:txBody>
          <a:bodyPr>
            <a:noAutofit/>
          </a:bodyPr>
          <a:lstStyle/>
          <a:p>
            <a:pPr algn="just"/>
            <a:r>
              <a:rPr lang="ru-RU" sz="2000" b="1" i="1" u="sng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Вопрос 8: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Необходимо ли ГГС подавать пояснительную записку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к справке в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случае получения супругом (ой) доходов от реализации, определяемой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соответствии со ст.249 НК РФ (ИП, применяющий патентную систему налогообложения), а также в случае если доход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              от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участия ООО составил 0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рублей?</a:t>
            </a:r>
            <a:endParaRPr lang="ru-RU" sz="2000" b="1" i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1628800"/>
            <a:ext cx="5904656" cy="4065062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>
                <a:latin typeface="Century" panose="02040604050505020304" pitchFamily="18" charset="0"/>
              </a:rPr>
              <a:t>При применении патентной системы налогообложения (</a:t>
            </a:r>
            <a:r>
              <a:rPr lang="ru-RU" sz="1900" dirty="0" smtClean="0">
                <a:latin typeface="Century" panose="02040604050505020304" pitchFamily="18" charset="0"/>
              </a:rPr>
              <a:t>ПСН) в </a:t>
            </a:r>
            <a:r>
              <a:rPr lang="ru-RU" sz="1900" dirty="0">
                <a:latin typeface="Century" panose="02040604050505020304" pitchFamily="18" charset="0"/>
              </a:rPr>
              <a:t>качестве «дохода» указывается сумма доходов от реализации, определяемая </a:t>
            </a:r>
            <a:r>
              <a:rPr lang="ru-RU" sz="1900" dirty="0" smtClean="0">
                <a:latin typeface="Century" panose="02040604050505020304" pitchFamily="18" charset="0"/>
              </a:rPr>
              <a:t>в </a:t>
            </a:r>
            <a:r>
              <a:rPr lang="ru-RU" sz="1900" dirty="0">
                <a:latin typeface="Century" panose="02040604050505020304" pitchFamily="18" charset="0"/>
              </a:rPr>
              <a:t>соответствии </a:t>
            </a:r>
            <a:r>
              <a:rPr lang="ru-RU" sz="1900" dirty="0" smtClean="0">
                <a:latin typeface="Century" panose="02040604050505020304" pitchFamily="18" charset="0"/>
              </a:rPr>
              <a:t>со </a:t>
            </a:r>
            <a:r>
              <a:rPr lang="ru-RU" sz="1900" dirty="0">
                <a:latin typeface="Century" panose="02040604050505020304" pitchFamily="18" charset="0"/>
              </a:rPr>
              <a:t>статьей 249 Налогового кодекса РФ, которая подлежит отражению в книге учета доходов </a:t>
            </a:r>
            <a:r>
              <a:rPr lang="ru-RU" sz="1900" dirty="0" smtClean="0">
                <a:latin typeface="Century" panose="02040604050505020304" pitchFamily="18" charset="0"/>
              </a:rPr>
              <a:t>индивидуального предпринимателя</a:t>
            </a:r>
            <a:r>
              <a:rPr lang="ru-RU" sz="1900" dirty="0">
                <a:latin typeface="Century" panose="02040604050505020304" pitchFamily="18" charset="0"/>
              </a:rPr>
              <a:t>, применяющего </a:t>
            </a:r>
            <a:r>
              <a:rPr lang="ru-RU" sz="1900" dirty="0" smtClean="0">
                <a:latin typeface="Century" panose="02040604050505020304" pitchFamily="18" charset="0"/>
              </a:rPr>
              <a:t>ПСН</a:t>
            </a:r>
            <a:endParaRPr lang="ru-RU" sz="1900" dirty="0">
              <a:latin typeface="Century" panose="02040604050505020304" pitchFamily="18" charset="0"/>
            </a:endParaRPr>
          </a:p>
          <a:p>
            <a:r>
              <a:rPr lang="ru-RU" sz="1900" dirty="0">
                <a:latin typeface="Century" panose="02040604050505020304" pitchFamily="18" charset="0"/>
              </a:rPr>
              <a:t>Пояснительную записку могут запросить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в </a:t>
            </a:r>
            <a:r>
              <a:rPr lang="ru-RU" sz="1900" dirty="0">
                <a:latin typeface="Century" panose="02040604050505020304" pitchFamily="18" charset="0"/>
              </a:rPr>
              <a:t>случае возникновения вопросов при проведении анализа справки ГГС.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    Если в </a:t>
            </a:r>
            <a:r>
              <a:rPr lang="ru-RU" sz="1900" dirty="0">
                <a:latin typeface="Century" panose="02040604050505020304" pitchFamily="18" charset="0"/>
              </a:rPr>
              <a:t>период декларационной кампании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          у </a:t>
            </a:r>
            <a:r>
              <a:rPr lang="ru-RU" sz="1900" dirty="0">
                <a:latin typeface="Century" panose="02040604050505020304" pitchFamily="18" charset="0"/>
              </a:rPr>
              <a:t>должностного лица, ответственного за прием справки, </a:t>
            </a:r>
            <a:r>
              <a:rPr lang="ru-RU" sz="1900" dirty="0" smtClean="0">
                <a:latin typeface="Century" panose="02040604050505020304" pitchFamily="18" charset="0"/>
              </a:rPr>
              <a:t>вопросов  не </a:t>
            </a:r>
            <a:r>
              <a:rPr lang="ru-RU" sz="1900" dirty="0">
                <a:latin typeface="Century" panose="02040604050505020304" pitchFamily="18" charset="0"/>
              </a:rPr>
              <a:t>возникает, пояснения </a:t>
            </a:r>
            <a:r>
              <a:rPr lang="ru-RU" sz="1900" dirty="0" smtClean="0">
                <a:latin typeface="Century" panose="02040604050505020304" pitchFamily="18" charset="0"/>
              </a:rPr>
              <a:t>              от ГГС не требуются</a:t>
            </a:r>
            <a:endParaRPr lang="ru-RU" sz="1900" dirty="0">
              <a:latin typeface="Century" panose="02040604050505020304" pitchFamily="18" charset="0"/>
            </a:endParaRPr>
          </a:p>
          <a:p>
            <a:endParaRPr lang="ru-RU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414850" y="5652484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entury" panose="02040604050505020304" pitchFamily="18" charset="0"/>
              </a:rPr>
              <a:t>Внимание! </a:t>
            </a:r>
            <a:r>
              <a:rPr lang="ru-RU" b="1" dirty="0" smtClean="0">
                <a:latin typeface="Century" panose="02040604050505020304" pitchFamily="18" charset="0"/>
              </a:rPr>
              <a:t>В случае, если за отчетный период  доход от участия в ООО            не поступал, отражать его не следует  </a:t>
            </a:r>
            <a:endParaRPr lang="ru-RU" b="1" dirty="0">
              <a:latin typeface="Century" panose="020406040505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501" y="1771969"/>
            <a:ext cx="2940847" cy="266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061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78296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9:</a:t>
            </a:r>
            <a:r>
              <a:rPr lang="ru-RU" sz="2000" b="1" i="1" dirty="0" smtClean="0">
                <a:latin typeface="Century" panose="02040604050505020304" pitchFamily="18" charset="0"/>
              </a:rPr>
              <a:t>  Как отражается доход от исполнения государственных обязанностей за плату  в избирательных комиссиях и в качестве присяжных заседателей?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932" y="1340768"/>
            <a:ext cx="8928992" cy="27363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1200" b="1" dirty="0" smtClean="0">
              <a:latin typeface="Century" panose="02040604050505020304" pitchFamily="18" charset="0"/>
            </a:endParaRPr>
          </a:p>
          <a:p>
            <a:r>
              <a:rPr lang="ru-RU" sz="2000" dirty="0" smtClean="0">
                <a:latin typeface="Century" panose="02040604050505020304" pitchFamily="18" charset="0"/>
              </a:rPr>
              <a:t>ч. 2 ст. 14 Федерального закона от 27.07.2004 № 79-ФЗ установлена обязанность для ГГС предварительно уведомлять представителя нанимателя о выполнении иной оплачиваемой работы</a:t>
            </a:r>
          </a:p>
          <a:p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отношение возможности </a:t>
            </a:r>
            <a:r>
              <a:rPr lang="ru-RU" sz="2000" dirty="0" smtClean="0">
                <a:latin typeface="Century" panose="02040604050505020304" pitchFamily="18" charset="0"/>
              </a:rPr>
              <a:t>государственным </a:t>
            </a:r>
            <a:r>
              <a:rPr lang="ru-RU" sz="2000" dirty="0">
                <a:latin typeface="Century" panose="02040604050505020304" pitchFamily="18" charset="0"/>
              </a:rPr>
              <a:t>гражданским служащим быть назначенным присяжным заседателем </a:t>
            </a:r>
            <a:r>
              <a:rPr lang="ru-RU" sz="2000" dirty="0" smtClean="0">
                <a:latin typeface="Century" panose="02040604050505020304" pitchFamily="18" charset="0"/>
              </a:rPr>
              <a:t>запрета нет.</a:t>
            </a:r>
            <a:endParaRPr lang="ru-RU" sz="2000" dirty="0">
              <a:latin typeface="Century" panose="02040604050505020304" pitchFamily="18" charset="0"/>
            </a:endParaRPr>
          </a:p>
          <a:p>
            <a:r>
              <a:rPr lang="ru-RU" sz="2000" dirty="0">
                <a:latin typeface="Century" panose="02040604050505020304" pitchFamily="18" charset="0"/>
              </a:rPr>
              <a:t>Доход, полученный от такой деятельности, следует отразить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 в разделе 1 справки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2" y="4149080"/>
            <a:ext cx="2739868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572" y="4137945"/>
            <a:ext cx="2627784" cy="2227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21496" y="3974239"/>
            <a:ext cx="3744086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Подпункт «г» пункта 3 статьи 7 Федерального закона от 20.08.2004  № 113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– ФЗ «О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присяжных заседателях федеральных судов общей юрисдикции в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РФ»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запрещает лицам, замещающим государственные должности или выборные должности в органах местного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самоуправления« быть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присяжными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заседателями.</a:t>
            </a:r>
            <a:endParaRPr lang="ru-RU" sz="16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93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10:</a:t>
            </a:r>
            <a:r>
              <a:rPr lang="ru-RU" sz="2000" b="1" i="1" dirty="0" smtClean="0">
                <a:latin typeface="Century" panose="02040604050505020304" pitchFamily="18" charset="0"/>
              </a:rPr>
              <a:t>  При заполнении  графы «</a:t>
            </a:r>
            <a:r>
              <a:rPr lang="ru-RU" sz="2000" b="1" i="1" dirty="0">
                <a:latin typeface="Century" panose="02040604050505020304" pitchFamily="18" charset="0"/>
              </a:rPr>
              <a:t>М</a:t>
            </a:r>
            <a:r>
              <a:rPr lang="ru-RU" sz="2000" b="1" i="1" dirty="0" smtClean="0">
                <a:latin typeface="Century" panose="02040604050505020304" pitchFamily="18" charset="0"/>
              </a:rPr>
              <a:t>естонахождение» Раздела 3.1. «Объекты недвижимого имущества» какой адрес объекта недвижимости вносится: указанный </a:t>
            </a:r>
            <a:r>
              <a:rPr lang="ru-RU" sz="2000" b="1" i="1" dirty="0">
                <a:latin typeface="Century" panose="02040604050505020304" pitchFamily="18" charset="0"/>
              </a:rPr>
              <a:t>в </a:t>
            </a:r>
            <a:r>
              <a:rPr lang="ru-RU" sz="2000" b="1" i="1" dirty="0" smtClean="0">
                <a:latin typeface="Century" panose="02040604050505020304" pitchFamily="18" charset="0"/>
              </a:rPr>
              <a:t>правоустанавливающих документах, указанный </a:t>
            </a:r>
            <a:r>
              <a:rPr lang="ru-RU" sz="2000" b="1" i="1" dirty="0">
                <a:latin typeface="Century" panose="02040604050505020304" pitchFamily="18" charset="0"/>
              </a:rPr>
              <a:t>в иных документах (например, </a:t>
            </a:r>
            <a:r>
              <a:rPr lang="ru-RU" sz="2000" b="1" i="1" dirty="0" smtClean="0">
                <a:latin typeface="Century" panose="02040604050505020304" pitchFamily="18" charset="0"/>
              </a:rPr>
              <a:t>паспорт, договор купли-продажи)?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772816"/>
            <a:ext cx="87849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Century" panose="02040604050505020304" pitchFamily="18" charset="0"/>
              </a:rPr>
              <a:t>В разделе 3.1. Недвижимое имущество в графе «Местонахождение (адрес)» указывается адрес недвижимого имущества в соответствии </a:t>
            </a:r>
            <a:r>
              <a:rPr lang="ru-RU" sz="2400" dirty="0" smtClean="0">
                <a:latin typeface="Century" panose="02040604050505020304" pitchFamily="18" charset="0"/>
              </a:rPr>
              <a:t/>
            </a:r>
            <a:br>
              <a:rPr lang="ru-RU" sz="2400" dirty="0" smtClean="0">
                <a:latin typeface="Century" panose="02040604050505020304" pitchFamily="18" charset="0"/>
              </a:rPr>
            </a:br>
            <a:r>
              <a:rPr lang="ru-RU" sz="2400" dirty="0" smtClean="0">
                <a:latin typeface="Century" panose="02040604050505020304" pitchFamily="18" charset="0"/>
              </a:rPr>
              <a:t>с правоустанавливающими документами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Century" panose="02040604050505020304" pitchFamily="18" charset="0"/>
              </a:rPr>
              <a:t>Если имеются разночтения в адресах местонахождения имущества, необходимо указывать адрес, обозначенный в правоустанавливающем документе.</a:t>
            </a:r>
            <a:endParaRPr lang="ru-RU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4797152"/>
            <a:ext cx="4824536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Century" panose="02040604050505020304" pitchFamily="18" charset="0"/>
              </a:rPr>
              <a:t>Правоустанавливающие </a:t>
            </a:r>
            <a:r>
              <a:rPr lang="ru-RU" sz="16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документы </a:t>
            </a:r>
            <a:r>
              <a:rPr lang="ru-RU" sz="1600" dirty="0" smtClean="0">
                <a:latin typeface="Century" panose="02040604050505020304" pitchFamily="18" charset="0"/>
              </a:rPr>
              <a:t>– </a:t>
            </a:r>
            <a:r>
              <a:rPr lang="ru-RU" sz="1600" dirty="0">
                <a:latin typeface="Century" panose="02040604050505020304" pitchFamily="18" charset="0"/>
              </a:rPr>
              <a:t>документы, </a:t>
            </a:r>
            <a:r>
              <a:rPr lang="ru-RU" sz="1600" dirty="0" smtClean="0">
                <a:latin typeface="Century" panose="02040604050505020304" pitchFamily="18" charset="0"/>
              </a:rPr>
              <a:t>на </a:t>
            </a:r>
            <a:r>
              <a:rPr lang="ru-RU" sz="1600" dirty="0">
                <a:latin typeface="Century" panose="02040604050505020304" pitchFamily="18" charset="0"/>
              </a:rPr>
              <a:t>основании которых возникло право собственности </a:t>
            </a:r>
            <a:r>
              <a:rPr lang="ru-RU" sz="1600" dirty="0" smtClean="0">
                <a:latin typeface="Century" panose="02040604050505020304" pitchFamily="18" charset="0"/>
              </a:rPr>
              <a:t>(</a:t>
            </a:r>
            <a:r>
              <a:rPr lang="ru-RU" sz="1600" dirty="0">
                <a:latin typeface="Century" panose="02040604050505020304" pitchFamily="18" charset="0"/>
              </a:rPr>
              <a:t>договор купли-продажи, мены, дарения, свидетельство о праве </a:t>
            </a:r>
            <a:r>
              <a:rPr lang="ru-RU" sz="1600" dirty="0" smtClean="0">
                <a:latin typeface="Century" panose="02040604050505020304" pitchFamily="18" charset="0"/>
              </a:rPr>
              <a:t/>
            </a:r>
            <a:br>
              <a:rPr lang="ru-RU" sz="1600" dirty="0" smtClean="0">
                <a:latin typeface="Century" panose="02040604050505020304" pitchFamily="18" charset="0"/>
              </a:rPr>
            </a:br>
            <a:r>
              <a:rPr lang="ru-RU" sz="1600" dirty="0" smtClean="0">
                <a:latin typeface="Century" panose="02040604050505020304" pitchFamily="18" charset="0"/>
              </a:rPr>
              <a:t>на </a:t>
            </a:r>
            <a:r>
              <a:rPr lang="ru-RU" sz="1600" dirty="0">
                <a:latin typeface="Century" panose="02040604050505020304" pitchFamily="18" charset="0"/>
              </a:rPr>
              <a:t>наследство, договор долевого участия, решение собственника и т.п</a:t>
            </a:r>
            <a:r>
              <a:rPr lang="ru-RU" sz="1600" dirty="0" smtClean="0">
                <a:latin typeface="Century" panose="02040604050505020304" pitchFamily="18" charset="0"/>
              </a:rPr>
              <a:t>.).</a:t>
            </a:r>
            <a:endParaRPr lang="ru-RU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450472"/>
            <a:ext cx="2953146" cy="193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421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11:</a:t>
            </a:r>
            <a:r>
              <a:rPr lang="ru-RU" sz="2000" b="1" i="1" dirty="0" smtClean="0">
                <a:latin typeface="Century" panose="02040604050505020304" pitchFamily="18" charset="0"/>
              </a:rPr>
              <a:t>  Если </a:t>
            </a:r>
            <a:r>
              <a:rPr lang="ru-RU" sz="2000" b="1" i="1" dirty="0">
                <a:latin typeface="Century" panose="02040604050505020304" pitchFamily="18" charset="0"/>
              </a:rPr>
              <a:t>право собственности на объект недвижимости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не </a:t>
            </a:r>
            <a:r>
              <a:rPr lang="ru-RU" sz="2000" b="1" i="1" dirty="0">
                <a:latin typeface="Century" panose="02040604050505020304" pitchFamily="18" charset="0"/>
              </a:rPr>
              <a:t>зарегистрировано в Росреестре, но на него выдано свидетельство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о </a:t>
            </a:r>
            <a:r>
              <a:rPr lang="ru-RU" sz="2000" b="1" i="1" dirty="0">
                <a:latin typeface="Century" panose="02040604050505020304" pitchFamily="18" charset="0"/>
              </a:rPr>
              <a:t>праве </a:t>
            </a:r>
            <a:r>
              <a:rPr lang="ru-RU" sz="2000" b="1" i="1" dirty="0" smtClean="0">
                <a:latin typeface="Century" panose="02040604050505020304" pitchFamily="18" charset="0"/>
              </a:rPr>
              <a:t> на </a:t>
            </a:r>
            <a:r>
              <a:rPr lang="ru-RU" sz="2000" b="1" i="1" dirty="0">
                <a:latin typeface="Century" panose="02040604050505020304" pitchFamily="18" charset="0"/>
              </a:rPr>
              <a:t>наследство, где необходимо отражать этот объект недвижимости в </a:t>
            </a:r>
            <a:r>
              <a:rPr lang="ru-RU" sz="2000" b="1" i="1" dirty="0" smtClean="0">
                <a:latin typeface="Century" panose="02040604050505020304" pitchFamily="18" charset="0"/>
              </a:rPr>
              <a:t>справке?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088" y="1556792"/>
            <a:ext cx="572707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 smtClean="0">
                <a:latin typeface="Century" panose="02040604050505020304" pitchFamily="18" charset="0"/>
              </a:rPr>
              <a:t>Недвижимое имущество</a:t>
            </a:r>
            <a:r>
              <a:rPr lang="ru-RU" sz="1900" dirty="0">
                <a:latin typeface="Century" panose="02040604050505020304" pitchFamily="18" charset="0"/>
              </a:rPr>
              <a:t>, полученное </a:t>
            </a:r>
            <a:r>
              <a:rPr lang="ru-RU" sz="1900" dirty="0" smtClean="0">
                <a:latin typeface="Century" panose="02040604050505020304" pitchFamily="18" charset="0"/>
              </a:rPr>
              <a:t>                 в </a:t>
            </a:r>
            <a:r>
              <a:rPr lang="ru-RU" sz="1900" dirty="0">
                <a:latin typeface="Century" panose="02040604050505020304" pitchFamily="18" charset="0"/>
              </a:rPr>
              <a:t>порядке наследования (</a:t>
            </a:r>
            <a:r>
              <a:rPr lang="ru-RU" sz="1900" dirty="0" smtClean="0">
                <a:latin typeface="Century" panose="02040604050505020304" pitchFamily="18" charset="0"/>
              </a:rPr>
              <a:t>выдано свидетельство о </a:t>
            </a:r>
            <a:r>
              <a:rPr lang="ru-RU" sz="1900" dirty="0">
                <a:latin typeface="Century" panose="02040604050505020304" pitchFamily="18" charset="0"/>
              </a:rPr>
              <a:t>праве на наследство) </a:t>
            </a:r>
            <a:r>
              <a:rPr lang="ru-RU" sz="1900" dirty="0" smtClean="0">
                <a:latin typeface="Century" panose="02040604050505020304" pitchFamily="18" charset="0"/>
              </a:rPr>
              <a:t>              или по </a:t>
            </a:r>
            <a:r>
              <a:rPr lang="ru-RU" sz="1900" dirty="0">
                <a:latin typeface="Century" panose="02040604050505020304" pitchFamily="18" charset="0"/>
              </a:rPr>
              <a:t>решению суда (вступило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      в </a:t>
            </a:r>
            <a:r>
              <a:rPr lang="ru-RU" sz="1900" dirty="0">
                <a:latin typeface="Century" panose="02040604050505020304" pitchFamily="18" charset="0"/>
              </a:rPr>
              <a:t>законную силу), право собственности </a:t>
            </a:r>
            <a:r>
              <a:rPr lang="ru-RU" sz="1900" dirty="0" smtClean="0">
                <a:latin typeface="Century" panose="02040604050505020304" pitchFamily="18" charset="0"/>
              </a:rPr>
              <a:t>                на </a:t>
            </a:r>
            <a:r>
              <a:rPr lang="ru-RU" sz="1900" dirty="0">
                <a:latin typeface="Century" panose="02040604050505020304" pitchFamily="18" charset="0"/>
              </a:rPr>
              <a:t>которое </a:t>
            </a:r>
            <a:r>
              <a:rPr lang="ru-RU" sz="1900" dirty="0" smtClean="0">
                <a:latin typeface="Century" panose="02040604050505020304" pitchFamily="18" charset="0"/>
              </a:rPr>
              <a:t>не </a:t>
            </a:r>
            <a:r>
              <a:rPr lang="ru-RU" sz="1900" dirty="0">
                <a:latin typeface="Century" panose="02040604050505020304" pitchFamily="18" charset="0"/>
              </a:rPr>
              <a:t>зарегистрировано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     в </a:t>
            </a:r>
            <a:r>
              <a:rPr lang="ru-RU" sz="1900" dirty="0">
                <a:latin typeface="Century" panose="02040604050505020304" pitchFamily="18" charset="0"/>
              </a:rPr>
              <a:t>установленном порядке </a:t>
            </a:r>
            <a:r>
              <a:rPr lang="ru-RU" sz="1900" dirty="0" smtClean="0">
                <a:latin typeface="Century" panose="02040604050505020304" pitchFamily="18" charset="0"/>
              </a:rPr>
              <a:t>(</a:t>
            </a:r>
            <a:r>
              <a:rPr lang="ru-RU" sz="1900" dirty="0">
                <a:latin typeface="Century" panose="02040604050505020304" pitchFamily="18" charset="0"/>
              </a:rPr>
              <a:t>не осуществлена регистрация </a:t>
            </a:r>
            <a:r>
              <a:rPr lang="ru-RU" sz="1900" dirty="0" smtClean="0">
                <a:latin typeface="Century" panose="02040604050505020304" pitchFamily="18" charset="0"/>
              </a:rPr>
              <a:t>в </a:t>
            </a:r>
            <a:r>
              <a:rPr lang="ru-RU" sz="1900" dirty="0" err="1">
                <a:latin typeface="Century" panose="02040604050505020304" pitchFamily="18" charset="0"/>
              </a:rPr>
              <a:t>Росреестре</a:t>
            </a:r>
            <a:r>
              <a:rPr lang="ru-RU" sz="1900" dirty="0" smtClean="0">
                <a:latin typeface="Century" panose="02040604050505020304" pitchFamily="18" charset="0"/>
              </a:rPr>
              <a:t>) указывается                        в подразделе </a:t>
            </a:r>
            <a:r>
              <a:rPr lang="ru-RU" sz="1900" dirty="0">
                <a:latin typeface="Century" panose="02040604050505020304" pitchFamily="18" charset="0"/>
              </a:rPr>
              <a:t>3.1. </a:t>
            </a:r>
            <a:r>
              <a:rPr lang="ru-RU" sz="1900" dirty="0" smtClean="0">
                <a:latin typeface="Century" panose="02040604050505020304" pitchFamily="18" charset="0"/>
              </a:rPr>
              <a:t>«Недвижимое имущество» раздела 3 «Сведения об имуществе». </a:t>
            </a:r>
            <a:endParaRPr lang="ru-RU" sz="19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7284" y="4941168"/>
            <a:ext cx="8803672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В строке « Основания приобретения и источник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средств», согласно п. 117 необходимо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указывать правильное, официальное наименование документов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                                       с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соответствующими реквизитами, например: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свидетельство о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государственной регистрации права 50 НД № 776723 от 17.03.2010; </a:t>
            </a:r>
            <a:endParaRPr lang="ru-RU" sz="1600" dirty="0" smtClean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запись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в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ЕГРН №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77:02:0014017:1994-72/004/2021-2 от 27.03.2021; </a:t>
            </a:r>
            <a:endParaRPr lang="ru-RU" sz="1600" dirty="0" smtClean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договор купли-продажи от 19.02.2021.</a:t>
            </a:r>
            <a:endParaRPr lang="ru-RU" sz="1600" dirty="0"/>
          </a:p>
        </p:txBody>
      </p:sp>
      <p:pic>
        <p:nvPicPr>
          <p:cNvPr id="5122" name="Picture 2" descr="https://chagoda.ru/upload/iblock/dd2/6w5sjq4h0im079b6kd87fnfb67a21z6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862" y="1988840"/>
            <a:ext cx="2922759" cy="194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67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7306"/>
            <a:ext cx="8928992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0444" y="127306"/>
            <a:ext cx="8928992" cy="2149566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12:</a:t>
            </a:r>
            <a:r>
              <a:rPr lang="ru-RU" sz="2000" b="1" i="1" dirty="0" smtClean="0">
                <a:latin typeface="Century" panose="02040604050505020304" pitchFamily="18" charset="0"/>
              </a:rPr>
              <a:t>  ГГС совместно </a:t>
            </a:r>
            <a:r>
              <a:rPr lang="ru-RU" sz="2000" b="1" i="1" dirty="0">
                <a:latin typeface="Century" panose="02040604050505020304" pitchFamily="18" charset="0"/>
              </a:rPr>
              <a:t>со своим несовершеннолетним ребенком </a:t>
            </a:r>
            <a:r>
              <a:rPr lang="ru-RU" sz="2000" b="1" i="1" dirty="0" smtClean="0">
                <a:latin typeface="Century" panose="02040604050505020304" pitchFamily="18" charset="0"/>
              </a:rPr>
              <a:t>продана находившаяся в  общей долевой собственности квартира . Полученные в </a:t>
            </a:r>
            <a:r>
              <a:rPr lang="ru-RU" sz="2000" b="1" i="1" dirty="0">
                <a:latin typeface="Century" panose="02040604050505020304" pitchFamily="18" charset="0"/>
              </a:rPr>
              <a:t>равных долях </a:t>
            </a:r>
            <a:r>
              <a:rPr lang="ru-RU" sz="2000" b="1" i="1" dirty="0" smtClean="0">
                <a:latin typeface="Century" panose="02040604050505020304" pitchFamily="18" charset="0"/>
              </a:rPr>
              <a:t>денежные средства в </a:t>
            </a:r>
            <a:r>
              <a:rPr lang="ru-RU" sz="2000" b="1" i="1" dirty="0">
                <a:latin typeface="Century" panose="02040604050505020304" pitchFamily="18" charset="0"/>
              </a:rPr>
              <a:t>тот же отчетный период </a:t>
            </a:r>
            <a:r>
              <a:rPr lang="ru-RU" sz="2000" b="1" i="1" dirty="0" smtClean="0">
                <a:latin typeface="Century" panose="02040604050505020304" pitchFamily="18" charset="0"/>
              </a:rPr>
              <a:t> ими  вложены  в покупку  новой квартиры также в </a:t>
            </a:r>
            <a:r>
              <a:rPr lang="ru-RU" sz="2000" b="1" i="1" dirty="0">
                <a:latin typeface="Century" panose="02040604050505020304" pitchFamily="18" charset="0"/>
              </a:rPr>
              <a:t>общую долевую </a:t>
            </a:r>
            <a:r>
              <a:rPr lang="ru-RU" sz="2000" b="1" i="1" dirty="0" smtClean="0">
                <a:latin typeface="Century" panose="02040604050505020304" pitchFamily="18" charset="0"/>
              </a:rPr>
              <a:t>собственность. Как  отражается покупка  в разделе «Расходы» 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в справке </a:t>
            </a:r>
            <a:r>
              <a:rPr lang="ru-RU" sz="2000" b="1" i="1" dirty="0">
                <a:latin typeface="Century" panose="02040604050505020304" pitchFamily="18" charset="0"/>
              </a:rPr>
              <a:t>о доходах несовершеннолетнего </a:t>
            </a:r>
            <a:r>
              <a:rPr lang="ru-RU" sz="2000" b="1" i="1" dirty="0" smtClean="0">
                <a:latin typeface="Century" panose="02040604050505020304" pitchFamily="18" charset="0"/>
              </a:rPr>
              <a:t>ребенка</a:t>
            </a:r>
            <a:r>
              <a:rPr lang="ru-RU" sz="2000" b="1" dirty="0" smtClean="0"/>
              <a:t>?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5516" y="5422719"/>
            <a:ext cx="8712968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Century" panose="02040604050505020304" pitchFamily="18" charset="0"/>
              </a:rPr>
              <a:t>В </a:t>
            </a:r>
            <a:r>
              <a:rPr lang="ru-RU" sz="1600" dirty="0">
                <a:latin typeface="Century" panose="02040604050505020304" pitchFamily="18" charset="0"/>
              </a:rPr>
              <a:t>случае приобретения служащим </a:t>
            </a:r>
            <a:r>
              <a:rPr lang="ru-RU" sz="1600" dirty="0" smtClean="0">
                <a:latin typeface="Century" panose="02040604050505020304" pitchFamily="18" charset="0"/>
              </a:rPr>
              <a:t>и </a:t>
            </a:r>
            <a:r>
              <a:rPr lang="ru-RU" sz="1600" dirty="0">
                <a:latin typeface="Century" panose="02040604050505020304" pitchFamily="18" charset="0"/>
              </a:rPr>
              <a:t>его супругой (супругом) </a:t>
            </a:r>
            <a:r>
              <a:rPr lang="ru-RU" sz="1600" dirty="0" smtClean="0">
                <a:latin typeface="Century" panose="02040604050505020304" pitchFamily="18" charset="0"/>
              </a:rPr>
              <a:t>объекта </a:t>
            </a:r>
            <a:r>
              <a:rPr lang="ru-RU" sz="1600" dirty="0">
                <a:latin typeface="Century" panose="02040604050505020304" pitchFamily="18" charset="0"/>
              </a:rPr>
              <a:t>имущества </a:t>
            </a:r>
            <a:r>
              <a:rPr lang="ru-RU" sz="1600" dirty="0" smtClean="0">
                <a:latin typeface="Century" panose="02040604050505020304" pitchFamily="18" charset="0"/>
              </a:rPr>
              <a:t/>
            </a:r>
            <a:br>
              <a:rPr lang="ru-RU" sz="1600" dirty="0" smtClean="0">
                <a:latin typeface="Century" panose="02040604050505020304" pitchFamily="18" charset="0"/>
              </a:rPr>
            </a:br>
            <a:r>
              <a:rPr lang="ru-RU" sz="1600" dirty="0" smtClean="0">
                <a:latin typeface="Century" panose="02040604050505020304" pitchFamily="18" charset="0"/>
              </a:rPr>
              <a:t>в </a:t>
            </a:r>
            <a:r>
              <a:rPr lang="ru-RU" sz="1600" dirty="0">
                <a:latin typeface="Century" panose="02040604050505020304" pitchFamily="18" charset="0"/>
              </a:rPr>
              <a:t>долевую собственность (не определен единственный покупатель в договоре) </a:t>
            </a:r>
            <a:r>
              <a:rPr lang="ru-RU" sz="1600" dirty="0" smtClean="0">
                <a:latin typeface="Century" panose="02040604050505020304" pitchFamily="18" charset="0"/>
              </a:rPr>
              <a:t>раздел 2 «Сведения о расходах» заполняется в </a:t>
            </a:r>
            <a:r>
              <a:rPr lang="ru-RU" sz="1600" dirty="0">
                <a:latin typeface="Century" panose="02040604050505020304" pitchFamily="18" charset="0"/>
              </a:rPr>
              <a:t>справках обоих лиц (аналогично в отношении несовершеннолетних детей). При этом в графе «Сумма сделки» применимых справок рекомендуется указывать полную </a:t>
            </a:r>
            <a:r>
              <a:rPr lang="ru-RU" sz="1600" dirty="0" smtClean="0">
                <a:latin typeface="Century" panose="02040604050505020304" pitchFamily="18" charset="0"/>
              </a:rPr>
              <a:t>стоимость.</a:t>
            </a:r>
            <a:endParaRPr lang="ru-RU" sz="1600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2276872"/>
            <a:ext cx="576064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ситуации продажи имущества, находящегося </a:t>
            </a:r>
            <a:r>
              <a:rPr lang="ru-RU" sz="2000" dirty="0" smtClean="0">
                <a:latin typeface="Century" panose="02040604050505020304" pitchFamily="18" charset="0"/>
              </a:rPr>
              <a:t> в </a:t>
            </a:r>
            <a:r>
              <a:rPr lang="ru-RU" sz="2000" dirty="0">
                <a:latin typeface="Century" panose="02040604050505020304" pitchFamily="18" charset="0"/>
              </a:rPr>
              <a:t>долевой собственности, доход указывается </a:t>
            </a:r>
            <a:r>
              <a:rPr lang="ru-RU" sz="2000" dirty="0" smtClean="0">
                <a:latin typeface="Century" panose="02040604050505020304" pitchFamily="18" charset="0"/>
              </a:rPr>
              <a:t> в </a:t>
            </a:r>
            <a:r>
              <a:rPr lang="ru-RU" sz="2000" dirty="0">
                <a:latin typeface="Century" panose="02040604050505020304" pitchFamily="18" charset="0"/>
              </a:rPr>
              <a:t>соответствии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с </a:t>
            </a:r>
            <a:r>
              <a:rPr lang="ru-RU" sz="2000" dirty="0">
                <a:latin typeface="Century" panose="02040604050505020304" pitchFamily="18" charset="0"/>
              </a:rPr>
              <a:t>договором </a:t>
            </a:r>
            <a:r>
              <a:rPr lang="ru-RU" sz="2000" dirty="0" smtClean="0">
                <a:latin typeface="Century" panose="02040604050505020304" pitchFamily="18" charset="0"/>
              </a:rPr>
              <a:t>купли-продажи</a:t>
            </a:r>
            <a:r>
              <a:rPr lang="ru-RU" sz="2000" dirty="0">
                <a:latin typeface="Century" panose="02040604050505020304" pitchFamily="18" charset="0"/>
              </a:rPr>
              <a:t>. </a:t>
            </a:r>
            <a:r>
              <a:rPr lang="ru-RU" sz="2000" dirty="0" smtClean="0">
                <a:latin typeface="Century" panose="02040604050505020304" pitchFamily="18" charset="0"/>
              </a:rPr>
              <a:t>Если </a:t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рассматриваемом договоре в качестве «продавца» указано два (или более) лица  без разделения причитающихся им сумм, то отражаются денежные средства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с </a:t>
            </a:r>
            <a:r>
              <a:rPr lang="ru-RU" sz="2000" dirty="0">
                <a:latin typeface="Century" panose="02040604050505020304" pitchFamily="18" charset="0"/>
              </a:rPr>
              <a:t>учетом принадлежащих данным лицам </a:t>
            </a:r>
            <a:r>
              <a:rPr lang="ru-RU" sz="2000" dirty="0" smtClean="0">
                <a:latin typeface="Century" panose="02040604050505020304" pitchFamily="18" charset="0"/>
              </a:rPr>
              <a:t>долей.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0334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7" r="20017"/>
          <a:stretch>
            <a:fillRect/>
          </a:stretch>
        </p:blipFill>
        <p:spPr bwMode="auto">
          <a:xfrm>
            <a:off x="107504" y="2852935"/>
            <a:ext cx="8973376" cy="3916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89289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 13: </a:t>
            </a:r>
            <a:r>
              <a:rPr lang="ru-RU" sz="2000" b="1" i="1" dirty="0" smtClean="0">
                <a:latin typeface="Century" panose="02040604050505020304" pitchFamily="18" charset="0"/>
              </a:rPr>
              <a:t> ГГС заключил  договор </a:t>
            </a:r>
            <a:r>
              <a:rPr lang="ru-RU" sz="2000" b="1" i="1" dirty="0">
                <a:latin typeface="Century" panose="02040604050505020304" pitchFamily="18" charset="0"/>
              </a:rPr>
              <a:t>долевого участия </a:t>
            </a:r>
            <a:r>
              <a:rPr lang="ru-RU" sz="2000" b="1" i="1" dirty="0" smtClean="0">
                <a:latin typeface="Century" panose="02040604050505020304" pitchFamily="18" charset="0"/>
              </a:rPr>
              <a:t>30 </a:t>
            </a:r>
            <a:r>
              <a:rPr lang="ru-RU" sz="2000" b="1" i="1" dirty="0">
                <a:latin typeface="Century" panose="02040604050505020304" pitchFamily="18" charset="0"/>
              </a:rPr>
              <a:t>декабря отчетного </a:t>
            </a:r>
            <a:r>
              <a:rPr lang="ru-RU" sz="2000" b="1" i="1" dirty="0" smtClean="0">
                <a:latin typeface="Century" panose="02040604050505020304" pitchFamily="18" charset="0"/>
              </a:rPr>
              <a:t>года  и в тот же день  заключил </a:t>
            </a:r>
            <a:r>
              <a:rPr lang="ru-RU" sz="2000" b="1" i="1" dirty="0">
                <a:latin typeface="Century" panose="02040604050505020304" pitchFamily="18" charset="0"/>
              </a:rPr>
              <a:t>кредитный договор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на </a:t>
            </a:r>
            <a:r>
              <a:rPr lang="ru-RU" sz="2000" b="1" i="1" dirty="0">
                <a:latin typeface="Century" panose="02040604050505020304" pitchFamily="18" charset="0"/>
              </a:rPr>
              <a:t>приобретение </a:t>
            </a:r>
            <a:r>
              <a:rPr lang="ru-RU" sz="2000" b="1" i="1" dirty="0" smtClean="0">
                <a:latin typeface="Century" panose="02040604050505020304" pitchFamily="18" charset="0"/>
              </a:rPr>
              <a:t>квартиры  по ДДУ, который вступил </a:t>
            </a:r>
            <a:r>
              <a:rPr lang="ru-RU" sz="2000" b="1" i="1" dirty="0">
                <a:latin typeface="Century" panose="02040604050505020304" pitchFamily="18" charset="0"/>
              </a:rPr>
              <a:t>в силу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с </a:t>
            </a:r>
            <a:r>
              <a:rPr lang="ru-RU" sz="2000" b="1" i="1" dirty="0">
                <a:latin typeface="Century" panose="02040604050505020304" pitchFamily="18" charset="0"/>
              </a:rPr>
              <a:t>момента его </a:t>
            </a:r>
            <a:r>
              <a:rPr lang="ru-RU" sz="2000" b="1" i="1" dirty="0" err="1" smtClean="0">
                <a:latin typeface="Century" panose="02040604050505020304" pitchFamily="18" charset="0"/>
              </a:rPr>
              <a:t>госрегистрации</a:t>
            </a:r>
            <a:r>
              <a:rPr lang="ru-RU" sz="2000" b="1" i="1" dirty="0" smtClean="0">
                <a:latin typeface="Century" panose="02040604050505020304" pitchFamily="18" charset="0"/>
              </a:rPr>
              <a:t>  уже в </a:t>
            </a:r>
            <a:r>
              <a:rPr lang="ru-RU" sz="2000" b="1" i="1" dirty="0">
                <a:latin typeface="Century" panose="02040604050505020304" pitchFamily="18" charset="0"/>
              </a:rPr>
              <a:t>январе </a:t>
            </a:r>
            <a:r>
              <a:rPr lang="ru-RU" sz="2000" b="1" i="1" dirty="0" smtClean="0">
                <a:latin typeface="Century" panose="02040604050505020304" pitchFamily="18" charset="0"/>
              </a:rPr>
              <a:t>. </a:t>
            </a:r>
            <a:r>
              <a:rPr lang="ru-RU" sz="2000" b="1" i="1" dirty="0">
                <a:latin typeface="Century" panose="02040604050505020304" pitchFamily="18" charset="0"/>
              </a:rPr>
              <a:t>Денежные средства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по </a:t>
            </a:r>
            <a:r>
              <a:rPr lang="ru-RU" sz="2000" b="1" i="1" dirty="0">
                <a:latin typeface="Century" panose="02040604050505020304" pitchFamily="18" charset="0"/>
              </a:rPr>
              <a:t>кредитному договору также были перечислены на счет </a:t>
            </a:r>
            <a:r>
              <a:rPr lang="ru-RU" sz="2000" b="1" i="1" dirty="0" smtClean="0">
                <a:latin typeface="Century" panose="02040604050505020304" pitchFamily="18" charset="0"/>
              </a:rPr>
              <a:t>ГГС также 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в январе. </a:t>
            </a:r>
            <a:r>
              <a:rPr lang="ru-RU" sz="2000" b="1" i="1" dirty="0">
                <a:latin typeface="Century" panose="02040604050505020304" pitchFamily="18" charset="0"/>
              </a:rPr>
              <a:t>В каком году необходимо </a:t>
            </a:r>
            <a:r>
              <a:rPr lang="ru-RU" sz="2000" b="1" i="1" dirty="0" smtClean="0">
                <a:latin typeface="Century" panose="02040604050505020304" pitchFamily="18" charset="0"/>
              </a:rPr>
              <a:t>отразить </a:t>
            </a:r>
            <a:r>
              <a:rPr lang="ru-RU" sz="2000" b="1" i="1" dirty="0">
                <a:latin typeface="Century" panose="02040604050505020304" pitchFamily="18" charset="0"/>
              </a:rPr>
              <a:t>покупку </a:t>
            </a:r>
            <a:r>
              <a:rPr lang="ru-RU" sz="2000" b="1" i="1" dirty="0" smtClean="0">
                <a:latin typeface="Century" panose="02040604050505020304" pitchFamily="18" charset="0"/>
              </a:rPr>
              <a:t> квартиры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и </a:t>
            </a:r>
            <a:r>
              <a:rPr lang="ru-RU" sz="2000" b="1" i="1" dirty="0">
                <a:latin typeface="Century" panose="02040604050505020304" pitchFamily="18" charset="0"/>
              </a:rPr>
              <a:t>обязательства финансового (имущественного) характера - в отчетном году или за текущий год в следующей декларационной кампании?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844824"/>
            <a:ext cx="89289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Century" panose="02040604050505020304" pitchFamily="18" charset="0"/>
              </a:rPr>
              <a:t>.</a:t>
            </a:r>
            <a:endParaRPr lang="ru-RU" sz="1200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688" y="2852936"/>
            <a:ext cx="8928992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900" dirty="0">
                <a:latin typeface="Century" panose="02040604050505020304" pitchFamily="18" charset="0"/>
              </a:rPr>
              <a:t>ФЗ № 214-ФЗ: договор вступает в силу с даты заключения договора, или с даты указанной в условиях договора Покупка </a:t>
            </a:r>
            <a:r>
              <a:rPr lang="ru-RU" sz="1900" dirty="0" smtClean="0">
                <a:latin typeface="Century" panose="02040604050505020304" pitchFamily="18" charset="0"/>
              </a:rPr>
              <a:t>квартиры отражается в  </a:t>
            </a:r>
            <a:r>
              <a:rPr lang="ru-RU" sz="1900" dirty="0">
                <a:latin typeface="Century" panose="02040604050505020304" pitchFamily="18" charset="0"/>
              </a:rPr>
              <a:t>справке </a:t>
            </a:r>
            <a:r>
              <a:rPr lang="ru-RU" sz="1900" dirty="0" smtClean="0">
                <a:latin typeface="Century" panose="02040604050505020304" pitchFamily="18" charset="0"/>
              </a:rPr>
              <a:t>2023 </a:t>
            </a:r>
            <a:r>
              <a:rPr lang="ru-RU" sz="1900" dirty="0">
                <a:latin typeface="Century" panose="02040604050505020304" pitchFamily="18" charset="0"/>
              </a:rPr>
              <a:t>года (за отчетный </a:t>
            </a:r>
            <a:r>
              <a:rPr lang="ru-RU" sz="1900" dirty="0" smtClean="0">
                <a:latin typeface="Century" panose="02040604050505020304" pitchFamily="18" charset="0"/>
              </a:rPr>
              <a:t>2022 </a:t>
            </a:r>
            <a:r>
              <a:rPr lang="ru-RU" sz="1900" dirty="0">
                <a:latin typeface="Century" panose="02040604050505020304" pitchFamily="18" charset="0"/>
              </a:rPr>
              <a:t>год</a:t>
            </a:r>
            <a:r>
              <a:rPr lang="ru-RU" sz="1900" dirty="0" smtClean="0">
                <a:latin typeface="Century" panose="02040604050505020304" pitchFamily="18" charset="0"/>
              </a:rPr>
              <a:t>), если </a:t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в </a:t>
            </a:r>
            <a:r>
              <a:rPr lang="ru-RU" sz="1900" dirty="0">
                <a:latin typeface="Century" panose="02040604050505020304" pitchFamily="18" charset="0"/>
              </a:rPr>
              <a:t>условиях договора </a:t>
            </a:r>
            <a:r>
              <a:rPr lang="ru-RU" sz="1900" dirty="0" smtClean="0">
                <a:latin typeface="Century" panose="02040604050505020304" pitchFamily="18" charset="0"/>
              </a:rPr>
              <a:t>не </a:t>
            </a:r>
            <a:r>
              <a:rPr lang="ru-RU" sz="1900" dirty="0">
                <a:latin typeface="Century" panose="02040604050505020304" pitchFamily="18" charset="0"/>
              </a:rPr>
              <a:t>указана иная дата вступления договора </a:t>
            </a:r>
            <a:r>
              <a:rPr lang="ru-RU" sz="1900" dirty="0" smtClean="0">
                <a:latin typeface="Century" panose="02040604050505020304" pitchFamily="18" charset="0"/>
              </a:rPr>
              <a:t/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в силу.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6712" y="4407709"/>
            <a:ext cx="84969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900" dirty="0" smtClean="0">
                <a:latin typeface="Century" panose="02040604050505020304" pitchFamily="18" charset="0"/>
              </a:rPr>
              <a:t>Сведения </a:t>
            </a:r>
            <a:r>
              <a:rPr lang="ru-RU" sz="1900" dirty="0">
                <a:latin typeface="Century" panose="02040604050505020304" pitchFamily="18" charset="0"/>
              </a:rPr>
              <a:t>по обязательствам финансового (имущественного) характера  </a:t>
            </a:r>
            <a:r>
              <a:rPr lang="ru-RU" sz="1900" dirty="0" smtClean="0">
                <a:latin typeface="Century" panose="02040604050505020304" pitchFamily="18" charset="0"/>
              </a:rPr>
              <a:t>по кредитному договору отражаются в </a:t>
            </a:r>
            <a:r>
              <a:rPr lang="ru-RU" sz="1900" dirty="0">
                <a:latin typeface="Century" panose="02040604050505020304" pitchFamily="18" charset="0"/>
              </a:rPr>
              <a:t>справке </a:t>
            </a:r>
            <a:r>
              <a:rPr lang="ru-RU" sz="1900" dirty="0" smtClean="0">
                <a:latin typeface="Century" panose="02040604050505020304" pitchFamily="18" charset="0"/>
              </a:rPr>
              <a:t/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2023 </a:t>
            </a:r>
            <a:r>
              <a:rPr lang="ru-RU" sz="1900" dirty="0">
                <a:latin typeface="Century" panose="02040604050505020304" pitchFamily="18" charset="0"/>
              </a:rPr>
              <a:t>года (за отчетный </a:t>
            </a:r>
            <a:r>
              <a:rPr lang="ru-RU" sz="1900" dirty="0" smtClean="0">
                <a:latin typeface="Century" panose="02040604050505020304" pitchFamily="18" charset="0"/>
              </a:rPr>
              <a:t>2022 </a:t>
            </a:r>
            <a:r>
              <a:rPr lang="ru-RU" sz="1900" dirty="0">
                <a:latin typeface="Century" panose="02040604050505020304" pitchFamily="18" charset="0"/>
              </a:rPr>
              <a:t>год), независимо от того, </a:t>
            </a:r>
            <a:r>
              <a:rPr lang="ru-RU" sz="1900" dirty="0" smtClean="0">
                <a:latin typeface="Century" panose="02040604050505020304" pitchFamily="18" charset="0"/>
              </a:rPr>
              <a:t/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когда деньги были </a:t>
            </a:r>
            <a:r>
              <a:rPr lang="ru-RU" sz="1900" dirty="0">
                <a:latin typeface="Century" panose="02040604050505020304" pitchFamily="18" charset="0"/>
              </a:rPr>
              <a:t>перечислены на счет </a:t>
            </a:r>
            <a:r>
              <a:rPr lang="ru-RU" sz="1900" dirty="0" smtClean="0">
                <a:latin typeface="Century" panose="02040604050505020304" pitchFamily="18" charset="0"/>
              </a:rPr>
              <a:t> </a:t>
            </a:r>
            <a:r>
              <a:rPr lang="ru-RU" sz="1900" dirty="0">
                <a:latin typeface="Century" panose="02040604050505020304" pitchFamily="18" charset="0"/>
              </a:rPr>
              <a:t>служащего</a:t>
            </a:r>
            <a:r>
              <a:rPr lang="ru-RU" sz="1900" dirty="0" smtClean="0">
                <a:latin typeface="Century" panose="02040604050505020304" pitchFamily="18" charset="0"/>
              </a:rPr>
              <a:t>.</a:t>
            </a:r>
          </a:p>
          <a:p>
            <a:endParaRPr lang="ru-RU" sz="12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6977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7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700" b="1" dirty="0" smtClean="0">
                <a:latin typeface="Century" panose="02040604050505020304" pitchFamily="18" charset="0"/>
              </a:rPr>
              <a:t>Основные аспекты  декларационной кампании</a:t>
            </a:r>
            <a:r>
              <a:rPr lang="ru-RU" sz="3100" b="1" dirty="0" smtClean="0">
                <a:latin typeface="Century" panose="02040604050505020304" pitchFamily="18" charset="0"/>
              </a:rPr>
              <a:t/>
            </a:r>
            <a:br>
              <a:rPr lang="ru-RU" sz="3100" b="1" dirty="0" smtClean="0">
                <a:latin typeface="Century" panose="02040604050505020304" pitchFamily="18" charset="0"/>
              </a:rPr>
            </a:br>
            <a:r>
              <a:rPr lang="ru-RU" sz="2200" b="1" dirty="0" smtClean="0">
                <a:latin typeface="Century" panose="02040604050505020304" pitchFamily="18" charset="0"/>
              </a:rPr>
              <a:t>1. Программное обеспечение</a:t>
            </a:r>
            <a:r>
              <a:rPr lang="ru-RU" sz="3100" b="1" dirty="0" smtClean="0"/>
              <a:t/>
            </a:r>
            <a:br>
              <a:rPr lang="ru-RU" sz="3100" b="1" dirty="0" smtClean="0"/>
            </a:br>
            <a:endParaRPr lang="ru-RU" sz="3100" b="1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158935" y="1340768"/>
            <a:ext cx="5040560" cy="504056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sz="1400" b="1" dirty="0">
              <a:latin typeface="Century" panose="02040604050505020304" pitchFamily="18" charset="0"/>
            </a:endParaRPr>
          </a:p>
          <a:p>
            <a:pPr marL="0" indent="0" algn="ctr">
              <a:buNone/>
            </a:pP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 algn="ctr"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СПО </a:t>
            </a:r>
            <a:r>
              <a:rPr lang="ru-RU" sz="1400" b="1" dirty="0">
                <a:latin typeface="Century" panose="02040604050505020304" pitchFamily="18" charset="0"/>
              </a:rPr>
              <a:t>«Справки БК» </a:t>
            </a:r>
            <a:r>
              <a:rPr lang="ru-RU" sz="1400" b="1" dirty="0" smtClean="0">
                <a:latin typeface="Century" panose="02040604050505020304" pitchFamily="18" charset="0"/>
              </a:rPr>
              <a:t>размещено:</a:t>
            </a:r>
          </a:p>
          <a:p>
            <a:pPr marL="0" indent="0" algn="ctr">
              <a:buNone/>
            </a:pPr>
            <a:endParaRPr lang="ru-RU" sz="1400" b="1" dirty="0" smtClean="0">
              <a:latin typeface="Century" panose="02040604050505020304" pitchFamily="18" charset="0"/>
            </a:endParaRPr>
          </a:p>
          <a:p>
            <a:r>
              <a:rPr lang="ru-RU" sz="1400" dirty="0" smtClean="0">
                <a:latin typeface="Century" panose="02040604050505020304" pitchFamily="18" charset="0"/>
              </a:rPr>
              <a:t>на </a:t>
            </a:r>
            <a:r>
              <a:rPr lang="ru-RU" sz="1400" dirty="0">
                <a:latin typeface="Century" panose="02040604050505020304" pitchFamily="18" charset="0"/>
              </a:rPr>
              <a:t>официальном сайте Президента Российской Федерации </a:t>
            </a:r>
            <a:r>
              <a:rPr lang="ru-RU" sz="1400" dirty="0" smtClean="0">
                <a:latin typeface="Century" panose="02040604050505020304" pitchFamily="18" charset="0"/>
                <a:hlinkClick r:id="rId3"/>
              </a:rPr>
              <a:t>http</a:t>
            </a:r>
            <a:r>
              <a:rPr lang="ru-RU" sz="1400" dirty="0">
                <a:latin typeface="Century" panose="02040604050505020304" pitchFamily="18" charset="0"/>
                <a:hlinkClick r:id="rId3"/>
              </a:rPr>
              <a:t>://</a:t>
            </a:r>
            <a:r>
              <a:rPr lang="ru-RU" sz="1400" dirty="0" smtClean="0">
                <a:latin typeface="Century" panose="02040604050505020304" pitchFamily="18" charset="0"/>
                <a:hlinkClick r:id="rId3"/>
              </a:rPr>
              <a:t>www.kremlin.ru/structure/additional/12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r>
              <a:rPr lang="ru-RU" sz="1400" dirty="0">
                <a:latin typeface="Century" panose="02040604050505020304" pitchFamily="18" charset="0"/>
              </a:rPr>
              <a:t>на официальном сайте федеральной государственной информационной системы «Единая информационная система управления кадровым составом государственной гражданской службы Российской Федерации» </a:t>
            </a:r>
            <a:r>
              <a:rPr lang="ru-RU" sz="1400" dirty="0" smtClean="0">
                <a:latin typeface="Century" panose="02040604050505020304" pitchFamily="18" charset="0"/>
                <a:hlinkClick r:id="rId4"/>
              </a:rPr>
              <a:t>https</a:t>
            </a:r>
            <a:r>
              <a:rPr lang="ru-RU" sz="1400" dirty="0">
                <a:latin typeface="Century" panose="02040604050505020304" pitchFamily="18" charset="0"/>
                <a:hlinkClick r:id="rId4"/>
              </a:rPr>
              <a:t>://</a:t>
            </a:r>
            <a:r>
              <a:rPr lang="ru-RU" sz="1400" dirty="0" smtClean="0">
                <a:latin typeface="Century" panose="02040604050505020304" pitchFamily="18" charset="0"/>
                <a:hlinkClick r:id="rId4"/>
              </a:rPr>
              <a:t>gossluzhba.gov.ru/anticorruption/spravki_bk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1400" dirty="0">
              <a:latin typeface="Century" panose="02040604050505020304" pitchFamily="18" charset="0"/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5508104" y="1700808"/>
            <a:ext cx="3528392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Текущая </a:t>
            </a:r>
            <a:r>
              <a:rPr lang="ru-RU" sz="1400" b="1" dirty="0">
                <a:latin typeface="Century" panose="02040604050505020304" pitchFamily="18" charset="0"/>
              </a:rPr>
              <a:t>версия специального программного обеспечения «Справки БК» 2.5.1 от </a:t>
            </a:r>
            <a:r>
              <a:rPr lang="ru-RU" sz="1400" b="1" dirty="0" smtClean="0">
                <a:latin typeface="Century" panose="02040604050505020304" pitchFamily="18" charset="0"/>
              </a:rPr>
              <a:t>14.02.2022</a:t>
            </a:r>
          </a:p>
          <a:p>
            <a:pPr marL="0" indent="0">
              <a:buNone/>
            </a:pPr>
            <a:endParaRPr lang="ru-RU" sz="1400" b="1" dirty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400" dirty="0">
                <a:latin typeface="Century" panose="02040604050505020304" pitchFamily="18" charset="0"/>
              </a:rPr>
              <a:t>Последние изменения в СПО «Справки БК»: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в</a:t>
            </a:r>
            <a:r>
              <a:rPr lang="ru-RU" sz="1400" dirty="0">
                <a:latin typeface="Century" panose="02040604050505020304" pitchFamily="18" charset="0"/>
              </a:rPr>
              <a:t> классификатор «Куда подаётся справка» внесено актуальное название Департамент кадров Правительства Российской Федерации;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обновлено </a:t>
            </a:r>
            <a:r>
              <a:rPr lang="ru-RU" sz="1400" dirty="0">
                <a:latin typeface="Century" panose="02040604050505020304" pitchFamily="18" charset="0"/>
              </a:rPr>
              <a:t>содержимое классификаторов адресов и </a:t>
            </a:r>
            <a:r>
              <a:rPr lang="ru-RU" sz="1400" dirty="0" smtClean="0">
                <a:latin typeface="Century" panose="02040604050505020304" pitchFamily="18" charset="0"/>
              </a:rPr>
              <a:t>банков      по</a:t>
            </a:r>
            <a:r>
              <a:rPr lang="ru-RU" sz="1400" dirty="0">
                <a:latin typeface="Century" panose="02040604050505020304" pitchFamily="18" charset="0"/>
              </a:rPr>
              <a:t> состоянию на 20.01.2022;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обеспечена </a:t>
            </a:r>
            <a:r>
              <a:rPr lang="ru-RU" sz="1400" dirty="0">
                <a:latin typeface="Century" panose="02040604050505020304" pitchFamily="18" charset="0"/>
              </a:rPr>
              <a:t>печать адреса юридического лица второй стороны обязательства в разделе 6.2 на основании значения, введённого в соответствующее </a:t>
            </a:r>
            <a:r>
              <a:rPr lang="ru-RU" sz="1400" dirty="0" smtClean="0">
                <a:latin typeface="Century" panose="02040604050505020304" pitchFamily="18" charset="0"/>
              </a:rPr>
              <a:t>поле</a:t>
            </a:r>
            <a:endParaRPr lang="ru-RU" sz="14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endParaRPr lang="ru-RU" sz="1400" dirty="0"/>
          </a:p>
        </p:txBody>
      </p:sp>
      <p:pic>
        <p:nvPicPr>
          <p:cNvPr id="14" name="Рисунок 13"/>
          <p:cNvPicPr/>
          <p:nvPr/>
        </p:nvPicPr>
        <p:blipFill rotWithShape="1">
          <a:blip r:embed="rId5"/>
          <a:srcRect t="9411" r="31389" b="39573"/>
          <a:stretch/>
        </p:blipFill>
        <p:spPr bwMode="auto">
          <a:xfrm>
            <a:off x="97476" y="4437112"/>
            <a:ext cx="3672408" cy="2160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6"/>
          <a:srcRect l="12248" t="9642" r="15193" b="3536"/>
          <a:stretch/>
        </p:blipFill>
        <p:spPr bwMode="auto">
          <a:xfrm>
            <a:off x="2339752" y="4692355"/>
            <a:ext cx="3384376" cy="2160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3049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14: </a:t>
            </a:r>
            <a:r>
              <a:rPr lang="ru-RU" sz="2000" b="1" i="1" dirty="0" smtClean="0">
                <a:latin typeface="Century" panose="02040604050505020304" pitchFamily="18" charset="0"/>
              </a:rPr>
              <a:t> ГГС </a:t>
            </a:r>
            <a:r>
              <a:rPr lang="ru-RU" sz="2000" b="1" i="1" dirty="0">
                <a:latin typeface="Century" panose="02040604050505020304" pitchFamily="18" charset="0"/>
              </a:rPr>
              <a:t>пользуется автомобилем по генеральной доверенности. Является ли данная доверенность основанием </a:t>
            </a:r>
            <a:r>
              <a:rPr lang="ru-RU" sz="2000" b="1" i="1" dirty="0" smtClean="0">
                <a:latin typeface="Century" panose="02040604050505020304" pitchFamily="18" charset="0"/>
              </a:rPr>
              <a:t>                     для </a:t>
            </a:r>
            <a:r>
              <a:rPr lang="ru-RU" sz="2000" b="1" i="1" dirty="0">
                <a:latin typeface="Century" panose="02040604050505020304" pitchFamily="18" charset="0"/>
              </a:rPr>
              <a:t>отображения автомобиля в разделе </a:t>
            </a:r>
            <a:r>
              <a:rPr lang="ru-RU" sz="2000" b="1" i="1" dirty="0" smtClean="0">
                <a:latin typeface="Century" panose="02040604050505020304" pitchFamily="18" charset="0"/>
              </a:rPr>
              <a:t>3 «Транспортные средства»?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628800"/>
            <a:ext cx="84969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</a:rPr>
              <a:t>В </a:t>
            </a:r>
            <a:r>
              <a:rPr lang="ru-RU" sz="2000" dirty="0" smtClean="0">
                <a:latin typeface="Century" panose="02040604050505020304" pitchFamily="18" charset="0"/>
              </a:rPr>
              <a:t>справке </a:t>
            </a:r>
            <a:r>
              <a:rPr lang="ru-RU" sz="2000" dirty="0">
                <a:latin typeface="Century" panose="02040604050505020304" pitchFamily="18" charset="0"/>
              </a:rPr>
              <a:t>указываются сведения о транспортных средствах, находящихся </a:t>
            </a:r>
            <a:r>
              <a:rPr lang="ru-RU" sz="2000" dirty="0" smtClean="0">
                <a:latin typeface="Century" panose="02040604050505020304" pitchFamily="18" charset="0"/>
              </a:rPr>
              <a:t>в собственности.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Если </a:t>
            </a:r>
            <a:r>
              <a:rPr lang="ru-RU" sz="2000" dirty="0">
                <a:latin typeface="Century" panose="02040604050505020304" pitchFamily="18" charset="0"/>
              </a:rPr>
              <a:t>автомобиль не является собственностью госслужащего,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его </a:t>
            </a:r>
            <a:r>
              <a:rPr lang="ru-RU" sz="2000" dirty="0">
                <a:latin typeface="Century" panose="02040604050505020304" pitchFamily="18" charset="0"/>
              </a:rPr>
              <a:t>супруги (супруга) или несовершеннолетних детей, указывать его в справке </a:t>
            </a:r>
            <a:r>
              <a:rPr lang="ru-RU" sz="2000" dirty="0" smtClean="0">
                <a:latin typeface="Century" panose="02040604050505020304" pitchFamily="18" charset="0"/>
              </a:rPr>
              <a:t>не требуется.</a:t>
            </a:r>
            <a:endParaRPr lang="ru-RU" sz="2000" dirty="0">
              <a:latin typeface="Century" panose="020406040505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1104" y="4172151"/>
            <a:ext cx="4536504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Century" panose="02040604050505020304" pitchFamily="18" charset="0"/>
              </a:rPr>
              <a:t>Пункт 121. Методических рекомендаций Минтруда России: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указываются </a:t>
            </a:r>
            <a:r>
              <a:rPr lang="ru-RU" sz="1600" dirty="0">
                <a:latin typeface="Century" panose="02040604050505020304" pitchFamily="18" charset="0"/>
              </a:rPr>
              <a:t>сведения о транспортных средствах, находящихся в собственности, независимо от того, когда они были приобретены</a:t>
            </a:r>
            <a:r>
              <a:rPr lang="ru-RU" sz="1600" dirty="0" smtClean="0">
                <a:latin typeface="Century" panose="02040604050505020304" pitchFamily="18" charset="0"/>
              </a:rPr>
              <a:t>, в </a:t>
            </a:r>
            <a:r>
              <a:rPr lang="ru-RU" sz="1600" dirty="0">
                <a:latin typeface="Century" panose="02040604050505020304" pitchFamily="18" charset="0"/>
              </a:rPr>
              <a:t>каком регионе </a:t>
            </a:r>
            <a:r>
              <a:rPr lang="ru-RU" sz="1600" dirty="0" smtClean="0">
                <a:latin typeface="Century" panose="02040604050505020304" pitchFamily="18" charset="0"/>
              </a:rPr>
              <a:t>РФ или                 в </a:t>
            </a:r>
            <a:r>
              <a:rPr lang="ru-RU" sz="1600" dirty="0">
                <a:latin typeface="Century" panose="02040604050505020304" pitchFamily="18" charset="0"/>
              </a:rPr>
              <a:t>каком государстве зарегистрированы. </a:t>
            </a:r>
            <a:endParaRPr lang="ru-RU" sz="1600" dirty="0" smtClean="0">
              <a:latin typeface="Century" panose="020406040505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29000"/>
            <a:ext cx="4202955" cy="3010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54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4" r="14464"/>
          <a:stretch>
            <a:fillRect/>
          </a:stretch>
        </p:blipFill>
        <p:spPr bwMode="auto">
          <a:xfrm>
            <a:off x="395536" y="2348880"/>
            <a:ext cx="8424936" cy="4037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 15: П</a:t>
            </a:r>
            <a:r>
              <a:rPr lang="ru-RU" sz="2000" b="1" i="1" dirty="0" smtClean="0">
                <a:latin typeface="Century" panose="02040604050505020304" pitchFamily="18" charset="0"/>
              </a:rPr>
              <a:t>ри </a:t>
            </a:r>
            <a:r>
              <a:rPr lang="ru-RU" sz="2000" b="1" i="1" dirty="0">
                <a:latin typeface="Century" panose="02040604050505020304" pitchFamily="18" charset="0"/>
              </a:rPr>
              <a:t>наличии ипотечного кредита, в случае выплаты застройщику денежных средств в полном объеме </a:t>
            </a:r>
            <a:r>
              <a:rPr lang="ru-RU" sz="2000" b="1" i="1" dirty="0" smtClean="0">
                <a:latin typeface="Century" panose="02040604050505020304" pitchFamily="18" charset="0"/>
              </a:rPr>
              <a:t> </a:t>
            </a:r>
            <a:r>
              <a:rPr lang="ru-RU" sz="2000" b="1" i="1" dirty="0">
                <a:latin typeface="Century" panose="02040604050505020304" pitchFamily="18" charset="0"/>
              </a:rPr>
              <a:t>какие данные указываются в качестве суммы обязательства </a:t>
            </a:r>
            <a:r>
              <a:rPr lang="ru-RU" sz="2000" b="1" i="1" dirty="0" smtClean="0">
                <a:latin typeface="Century" panose="02040604050505020304" pitchFamily="18" charset="0"/>
              </a:rPr>
              <a:t> и </a:t>
            </a:r>
            <a:r>
              <a:rPr lang="ru-RU" sz="2000" b="1" i="1" dirty="0">
                <a:latin typeface="Century" panose="02040604050505020304" pitchFamily="18" charset="0"/>
              </a:rPr>
              <a:t>размера обязательства </a:t>
            </a:r>
            <a:r>
              <a:rPr lang="ru-RU" sz="2000" b="1" i="1" dirty="0" smtClean="0">
                <a:latin typeface="Century" panose="02040604050505020304" pitchFamily="18" charset="0"/>
              </a:rPr>
              <a:t>в разделе </a:t>
            </a:r>
            <a:r>
              <a:rPr lang="ru-RU" sz="2000" b="1" i="1" dirty="0">
                <a:latin typeface="Century" panose="02040604050505020304" pitchFamily="18" charset="0"/>
              </a:rPr>
              <a:t>6.2. «Срочные обязательства финансового </a:t>
            </a:r>
            <a:r>
              <a:rPr lang="ru-RU" sz="2000" b="1" i="1" dirty="0" smtClean="0">
                <a:latin typeface="Century" panose="02040604050505020304" pitchFamily="18" charset="0"/>
              </a:rPr>
              <a:t>характера» (например  при полной выплате  3000000 рублей, составляющих стоимость квартиры) 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9088" y="2068131"/>
            <a:ext cx="8685824" cy="22467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entury" panose="02040604050505020304" pitchFamily="18" charset="0"/>
              </a:rPr>
              <a:t>Пункт 205 Методических </a:t>
            </a:r>
            <a:r>
              <a:rPr lang="ru-RU" sz="2000" dirty="0">
                <a:latin typeface="Century" panose="02040604050505020304" pitchFamily="18" charset="0"/>
              </a:rPr>
              <a:t>рекомендаций Минтруда России: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" panose="02040604050505020304" pitchFamily="18" charset="0"/>
              </a:rPr>
              <a:t>Сведения об имеющихся на отчетную дату обязательствах имущественного характера застройщика к участнику долевого строительства, которым в соответствии с договором долевого участия выполнены обязательства по уплате полной стоимости подлежащего передаче объекта, подлежат отражению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         в </a:t>
            </a:r>
            <a:r>
              <a:rPr lang="ru-RU" sz="2000" dirty="0">
                <a:latin typeface="Century" panose="02040604050505020304" pitchFamily="18" charset="0"/>
              </a:rPr>
              <a:t>подразделе 6.2 раздела 6 </a:t>
            </a:r>
            <a:r>
              <a:rPr lang="ru-RU" sz="2000" dirty="0" smtClean="0">
                <a:latin typeface="Century" panose="02040604050505020304" pitchFamily="18" charset="0"/>
              </a:rPr>
              <a:t>справки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9072" y="5555049"/>
            <a:ext cx="8901848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Century" panose="02040604050505020304" pitchFamily="18" charset="0"/>
              </a:rPr>
              <a:t>Таким </a:t>
            </a:r>
            <a:r>
              <a:rPr lang="ru-RU" sz="1600" b="1" dirty="0">
                <a:latin typeface="Century" panose="02040604050505020304" pitchFamily="18" charset="0"/>
              </a:rPr>
              <a:t>образом,  в графе 5 следует указать 3000000/300000, где 3000000 - сумма </a:t>
            </a:r>
            <a:r>
              <a:rPr lang="ru-RU" sz="1600" b="1" dirty="0" smtClean="0">
                <a:latin typeface="Century" panose="02040604050505020304" pitchFamily="18" charset="0"/>
              </a:rPr>
              <a:t>обязательства/3000000 </a:t>
            </a:r>
            <a:r>
              <a:rPr lang="ru-RU" sz="1600" b="1" dirty="0">
                <a:latin typeface="Century" panose="02040604050505020304" pitchFamily="18" charset="0"/>
              </a:rPr>
              <a:t>- размер обязательства по состоянию на отчетную дату </a:t>
            </a:r>
            <a:r>
              <a:rPr lang="ru-RU" sz="1600" b="1" dirty="0" smtClean="0">
                <a:latin typeface="Century" panose="02040604050505020304" pitchFamily="18" charset="0"/>
              </a:rPr>
              <a:t>                 (</a:t>
            </a:r>
            <a:r>
              <a:rPr lang="ru-RU" sz="1600" b="1" dirty="0">
                <a:latin typeface="Century" panose="02040604050505020304" pitchFamily="18" charset="0"/>
              </a:rPr>
              <a:t>в данном случае </a:t>
            </a:r>
            <a:r>
              <a:rPr lang="ru-RU" sz="1600" b="1" dirty="0" smtClean="0">
                <a:latin typeface="Century" panose="02040604050505020304" pitchFamily="18" charset="0"/>
              </a:rPr>
              <a:t>-будущая </a:t>
            </a:r>
            <a:r>
              <a:rPr lang="ru-RU" sz="1600" b="1" dirty="0">
                <a:latin typeface="Century" panose="02040604050505020304" pitchFamily="18" charset="0"/>
              </a:rPr>
              <a:t>квартира, выраженная в деньгах</a:t>
            </a:r>
            <a:r>
              <a:rPr lang="ru-RU" sz="1600" b="1" dirty="0" smtClean="0">
                <a:latin typeface="Century" panose="02040604050505020304" pitchFamily="18" charset="0"/>
              </a:rPr>
              <a:t>)</a:t>
            </a:r>
            <a:endParaRPr lang="ru-RU" sz="1600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1830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r="10022"/>
          <a:stretch>
            <a:fillRect/>
          </a:stretch>
        </p:blipFill>
        <p:spPr bwMode="auto">
          <a:xfrm>
            <a:off x="179512" y="1484784"/>
            <a:ext cx="8784980" cy="548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0"/>
            <a:ext cx="89644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16: </a:t>
            </a:r>
            <a:r>
              <a:rPr lang="ru-RU" sz="2000" b="1" i="1" dirty="0" smtClean="0">
                <a:latin typeface="Century" panose="02040604050505020304" pitchFamily="18" charset="0"/>
              </a:rPr>
              <a:t>  </a:t>
            </a:r>
            <a:r>
              <a:rPr lang="ru-RU" sz="2000" b="1" i="1" dirty="0">
                <a:latin typeface="Century" panose="02040604050505020304" pitchFamily="18" charset="0"/>
              </a:rPr>
              <a:t>Необходимо ли указывать дату приобретения </a:t>
            </a:r>
            <a:r>
              <a:rPr lang="ru-RU" sz="2000" b="1" i="1" dirty="0" smtClean="0">
                <a:latin typeface="Century" panose="02040604050505020304" pitchFamily="18" charset="0"/>
              </a:rPr>
              <a:t>акций при заполнении </a:t>
            </a:r>
            <a:r>
              <a:rPr lang="ru-RU" sz="2000" b="1" i="1" dirty="0">
                <a:latin typeface="Century" panose="02040604050505020304" pitchFamily="18" charset="0"/>
              </a:rPr>
              <a:t>графы «Основание участия» раздела 5.1 «Акции и иное участие </a:t>
            </a:r>
            <a:r>
              <a:rPr lang="ru-RU" sz="2000" b="1" i="1" dirty="0" smtClean="0">
                <a:latin typeface="Century" panose="02040604050505020304" pitchFamily="18" charset="0"/>
              </a:rPr>
              <a:t> в </a:t>
            </a:r>
            <a:r>
              <a:rPr lang="ru-RU" sz="2000" b="1" i="1" dirty="0">
                <a:latin typeface="Century" panose="02040604050505020304" pitchFamily="18" charset="0"/>
              </a:rPr>
              <a:t>коммерческих организациях и фондах</a:t>
            </a:r>
            <a:r>
              <a:rPr lang="ru-RU" sz="2000" b="1" i="1" dirty="0" smtClean="0">
                <a:latin typeface="Century" panose="02040604050505020304" pitchFamily="18" charset="0"/>
              </a:rPr>
              <a:t>», при том, что  </a:t>
            </a:r>
            <a:r>
              <a:rPr lang="ru-RU" sz="2000" b="1" i="1" dirty="0">
                <a:latin typeface="Century" panose="02040604050505020304" pitchFamily="18" charset="0"/>
              </a:rPr>
              <a:t>банки в информации об условиях приобретения акций указывают только договор на ведение брокерского счета или на ведение </a:t>
            </a:r>
            <a:r>
              <a:rPr lang="ru-RU" sz="2000" b="1" i="1" dirty="0" smtClean="0">
                <a:latin typeface="Century" panose="02040604050505020304" pitchFamily="18" charset="0"/>
              </a:rPr>
              <a:t>ИИС? </a:t>
            </a:r>
            <a:r>
              <a:rPr lang="ru-RU" sz="2000" b="1" i="1" dirty="0">
                <a:latin typeface="Century" panose="02040604050505020304" pitchFamily="18" charset="0"/>
              </a:rPr>
              <a:t>Не будет ли нарушением указание в этой графе кроме даты приобретения ценных бумаг на организованных </a:t>
            </a:r>
            <a:r>
              <a:rPr lang="ru-RU" sz="2000" b="1" i="1" dirty="0" smtClean="0">
                <a:latin typeface="Century" panose="02040604050505020304" pitchFamily="18" charset="0"/>
              </a:rPr>
              <a:t>торгах  также номера </a:t>
            </a:r>
            <a:r>
              <a:rPr lang="ru-RU" sz="2000" b="1" i="1" dirty="0">
                <a:latin typeface="Century" panose="02040604050505020304" pitchFamily="18" charset="0"/>
              </a:rPr>
              <a:t>договора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на </a:t>
            </a:r>
            <a:r>
              <a:rPr lang="ru-RU" sz="2000" b="1" i="1" dirty="0">
                <a:latin typeface="Century" panose="02040604050505020304" pitchFamily="18" charset="0"/>
              </a:rPr>
              <a:t>ведение ИИС или брокерского </a:t>
            </a:r>
            <a:r>
              <a:rPr lang="ru-RU" sz="2000" b="1" i="1" dirty="0" smtClean="0">
                <a:latin typeface="Century" panose="02040604050505020304" pitchFamily="18" charset="0"/>
              </a:rPr>
              <a:t>счета?</a:t>
            </a:r>
            <a:r>
              <a:rPr lang="ru-RU" sz="2000" dirty="0" smtClean="0">
                <a:latin typeface="Century" panose="02040604050505020304" pitchFamily="18" charset="0"/>
              </a:rPr>
              <a:t> </a:t>
            </a:r>
            <a:endParaRPr lang="ru-RU" sz="2000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780928"/>
            <a:ext cx="7911457" cy="19236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latin typeface="Century" panose="02040604050505020304" pitchFamily="18" charset="0"/>
              </a:rPr>
              <a:t>В графе "Основание участия" указывается основание приобретения доли участия (учредительный договор, приватизация, покупка, мена, дарение, наследование и другие), а также реквизиты (дата, номер) соответствующего договора или акта, а не наименование и реквизиты договора, в рамках которого акции были зачислены на счет служащего (наименование и реквизиты договора на брокерское обслуживание, депозитарного договора, и т.п</a:t>
            </a:r>
            <a:r>
              <a:rPr lang="ru-RU" sz="1700" dirty="0" smtClean="0">
                <a:latin typeface="Century" panose="02040604050505020304" pitchFamily="18" charset="0"/>
              </a:rPr>
              <a:t>.).</a:t>
            </a:r>
            <a:endParaRPr lang="ru-RU" sz="1700" dirty="0">
              <a:latin typeface="Century" panose="020406040505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1394" y="4797152"/>
            <a:ext cx="7911456" cy="166199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Century" panose="02040604050505020304" pitchFamily="18" charset="0"/>
              </a:rPr>
              <a:t>В случае, когда сделка по приобретению акций (иностранных акций) заключена на организованных торгах, на которых информация, позволяющая идентифицировать подавших заявки участников торгов, </a:t>
            </a:r>
            <a:r>
              <a:rPr lang="ru-RU" sz="1700" dirty="0" smtClean="0">
                <a:latin typeface="Century" panose="02040604050505020304" pitchFamily="18" charset="0"/>
              </a:rPr>
              <a:t>                 не </a:t>
            </a:r>
            <a:r>
              <a:rPr lang="ru-RU" sz="1700" dirty="0">
                <a:latin typeface="Century" panose="02040604050505020304" pitchFamily="18" charset="0"/>
              </a:rPr>
              <a:t>раскрывается в ходе торгов другим участникам, в графе "Основание участия" указывается "приобретено на организованных торгах", а также указывается дата приобретения</a:t>
            </a:r>
            <a:r>
              <a:rPr lang="ru-RU" sz="1700" dirty="0" smtClean="0">
                <a:latin typeface="Century" panose="02040604050505020304" pitchFamily="18" charset="0"/>
              </a:rPr>
              <a:t>.</a:t>
            </a: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13872042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56633"/>
            <a:ext cx="5781927" cy="4706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332656"/>
            <a:ext cx="8856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17:</a:t>
            </a:r>
            <a:r>
              <a:rPr lang="ru-RU" sz="2000" b="1" i="1" dirty="0" smtClean="0">
                <a:latin typeface="Century" panose="02040604050505020304" pitchFamily="18" charset="0"/>
              </a:rPr>
              <a:t>  Каким </a:t>
            </a:r>
            <a:r>
              <a:rPr lang="ru-RU" sz="2000" b="1" i="1" dirty="0">
                <a:latin typeface="Century" panose="02040604050505020304" pitchFamily="18" charset="0"/>
              </a:rPr>
              <a:t>образом ГГС может идентифицировать отечественные финансовые инструменты с целью исключения наличия в собственности </a:t>
            </a:r>
            <a:r>
              <a:rPr lang="ru-RU" sz="2000" b="1" i="1" dirty="0" smtClean="0">
                <a:latin typeface="Century" panose="02040604050505020304" pitchFamily="18" charset="0"/>
              </a:rPr>
              <a:t> иностранных </a:t>
            </a:r>
            <a:r>
              <a:rPr lang="ru-RU" sz="2000" b="1" i="1" dirty="0">
                <a:latin typeface="Century" panose="02040604050505020304" pitchFamily="18" charset="0"/>
              </a:rPr>
              <a:t>финансовых </a:t>
            </a:r>
            <a:r>
              <a:rPr lang="ru-RU" sz="2000" b="1" i="1" dirty="0" smtClean="0">
                <a:latin typeface="Century" panose="02040604050505020304" pitchFamily="18" charset="0"/>
              </a:rPr>
              <a:t>инструментов?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03521" y="2362040"/>
            <a:ext cx="4968553" cy="42011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latin typeface="Century" panose="02040604050505020304" pitchFamily="18" charset="0"/>
              </a:rPr>
              <a:t>Федеральный закон № </a:t>
            </a:r>
            <a:r>
              <a:rPr lang="ru-RU" sz="2000" b="1" dirty="0" smtClean="0">
                <a:latin typeface="Century" panose="02040604050505020304" pitchFamily="18" charset="0"/>
              </a:rPr>
              <a:t>79-ФЗ:</a:t>
            </a:r>
            <a:endParaRPr lang="ru-RU" sz="2000" b="1" dirty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 smtClean="0">
                <a:latin typeface="Century" panose="02040604050505020304" pitchFamily="18" charset="0"/>
              </a:rPr>
              <a:t>Госслужащим запрещено </a:t>
            </a:r>
            <a:r>
              <a:rPr lang="ru-RU" sz="1900" dirty="0">
                <a:latin typeface="Century" panose="02040604050505020304" pitchFamily="18" charset="0"/>
              </a:rPr>
              <a:t>приобретать ценные бумаги </a:t>
            </a:r>
            <a:r>
              <a:rPr lang="ru-RU" sz="1900" dirty="0" smtClean="0">
                <a:latin typeface="Century" panose="02040604050505020304" pitchFamily="18" charset="0"/>
              </a:rPr>
              <a:t>и </a:t>
            </a:r>
            <a:r>
              <a:rPr lang="ru-RU" sz="1900" dirty="0">
                <a:latin typeface="Century" panose="02040604050505020304" pitchFamily="18" charset="0"/>
              </a:rPr>
              <a:t>относящиеся к ним финансовые инструменты нерезидентов </a:t>
            </a:r>
            <a:r>
              <a:rPr lang="ru-RU" sz="1900" dirty="0" smtClean="0">
                <a:latin typeface="Century" panose="02040604050505020304" pitchFamily="18" charset="0"/>
              </a:rPr>
              <a:t>и </a:t>
            </a:r>
            <a:r>
              <a:rPr lang="ru-RU" sz="1900" dirty="0">
                <a:latin typeface="Century" panose="02040604050505020304" pitchFamily="18" charset="0"/>
              </a:rPr>
              <a:t>зарубежных структур,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    без </a:t>
            </a:r>
            <a:r>
              <a:rPr lang="ru-RU" sz="1900" dirty="0">
                <a:latin typeface="Century" panose="02040604050505020304" pitchFamily="18" charset="0"/>
              </a:rPr>
              <a:t>создания юридического лица. Такие бумаги имеют международный идентификационный номер (ISIN), где первые 2 знака шифруют название страны эмитента. </a:t>
            </a:r>
            <a:r>
              <a:rPr lang="ru-RU" sz="1900" b="1" dirty="0" smtClean="0">
                <a:latin typeface="Century" panose="02040604050505020304" pitchFamily="18" charset="0"/>
              </a:rPr>
              <a:t>Акции </a:t>
            </a:r>
            <a:r>
              <a:rPr lang="ru-RU" sz="1900" b="1" dirty="0">
                <a:latin typeface="Century" panose="02040604050505020304" pitchFamily="18" charset="0"/>
              </a:rPr>
              <a:t>отечественных компаний имеют идентификатор с отличительным знаком </a:t>
            </a:r>
            <a:r>
              <a:rPr lang="ru-RU" sz="1900" b="1" dirty="0" smtClean="0">
                <a:latin typeface="Century" panose="02040604050505020304" pitchFamily="18" charset="0"/>
              </a:rPr>
              <a:t>RU. </a:t>
            </a:r>
            <a:r>
              <a:rPr lang="ru-RU" sz="1900" dirty="0" smtClean="0">
                <a:latin typeface="Century" panose="02040604050505020304" pitchFamily="18" charset="0"/>
              </a:rPr>
              <a:t>Например</a:t>
            </a:r>
            <a:r>
              <a:rPr lang="ru-RU" sz="1900" dirty="0">
                <a:latin typeface="Century" panose="02040604050505020304" pitchFamily="18" charset="0"/>
              </a:rPr>
              <a:t>, ISIN акций Сбербанка — RU0009029540</a:t>
            </a:r>
            <a:endParaRPr lang="ru-RU" sz="1900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5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7" r="24317"/>
          <a:stretch>
            <a:fillRect/>
          </a:stretch>
        </p:blipFill>
        <p:spPr bwMode="auto">
          <a:xfrm>
            <a:off x="5148064" y="1859913"/>
            <a:ext cx="3635896" cy="348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0978" y="260648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18:</a:t>
            </a:r>
            <a:r>
              <a:rPr lang="ru-RU" sz="2000" b="1" i="1" dirty="0" smtClean="0">
                <a:latin typeface="Century" panose="02040604050505020304" pitchFamily="18" charset="0"/>
              </a:rPr>
              <a:t>  Когда передаются ценные </a:t>
            </a:r>
            <a:r>
              <a:rPr lang="ru-RU" sz="2000" b="1" i="1" dirty="0">
                <a:latin typeface="Century" panose="02040604050505020304" pitchFamily="18" charset="0"/>
              </a:rPr>
              <a:t>бумаги в доверительное управление и где это закреплено законодательно?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1994" y="1988840"/>
            <a:ext cx="4896544" cy="37856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entury" panose="02040604050505020304" pitchFamily="18" charset="0"/>
              </a:rPr>
              <a:t>Федеральные законы №№ 79-ФЗ, 273-ФЗ:</a:t>
            </a:r>
          </a:p>
          <a:p>
            <a:r>
              <a:rPr lang="ru-RU" sz="2000" dirty="0" smtClean="0">
                <a:latin typeface="Century" panose="02040604050505020304" pitchFamily="18" charset="0"/>
              </a:rPr>
              <a:t>ОБЯЗАТЕЛЬНА передача служащим </a:t>
            </a:r>
            <a:r>
              <a:rPr lang="ru-RU" sz="2000" dirty="0">
                <a:latin typeface="Century" panose="02040604050505020304" pitchFamily="18" charset="0"/>
              </a:rPr>
              <a:t>ценных бумаг, акций (долей участия, </a:t>
            </a:r>
            <a:r>
              <a:rPr lang="ru-RU" sz="2000" dirty="0" smtClean="0">
                <a:latin typeface="Century" panose="02040604050505020304" pitchFamily="18" charset="0"/>
              </a:rPr>
              <a:t>паев в </a:t>
            </a:r>
            <a:r>
              <a:rPr lang="ru-RU" sz="2000" dirty="0">
                <a:latin typeface="Century" panose="02040604050505020304" pitchFamily="18" charset="0"/>
              </a:rPr>
              <a:t>уставных (складочных) капиталах организаций)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            в </a:t>
            </a:r>
            <a:r>
              <a:rPr lang="ru-RU" sz="2000" dirty="0">
                <a:latin typeface="Century" panose="02040604050505020304" pitchFamily="18" charset="0"/>
              </a:rPr>
              <a:t>доверительное управление </a:t>
            </a: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целях предотвращения конфликта интересов, в случае если владение этими ценными бумагами приводит или может привести </a:t>
            </a:r>
            <a:r>
              <a:rPr lang="ru-RU" sz="2000" dirty="0" smtClean="0">
                <a:latin typeface="Century" panose="02040604050505020304" pitchFamily="18" charset="0"/>
              </a:rPr>
              <a:t>к </a:t>
            </a:r>
            <a:r>
              <a:rPr lang="ru-RU" sz="2000" dirty="0">
                <a:latin typeface="Century" panose="02040604050505020304" pitchFamily="18" charset="0"/>
              </a:rPr>
              <a:t>конфликту </a:t>
            </a:r>
            <a:r>
              <a:rPr lang="ru-RU" sz="2000" dirty="0" smtClean="0">
                <a:latin typeface="Century" panose="02040604050505020304" pitchFamily="18" charset="0"/>
              </a:rPr>
              <a:t>интересов.</a:t>
            </a:r>
          </a:p>
        </p:txBody>
      </p:sp>
    </p:spTree>
    <p:extLst>
      <p:ext uri="{BB962C8B-B14F-4D97-AF65-F5344CB8AC3E}">
        <p14:creationId xmlns:p14="http://schemas.microsoft.com/office/powerpoint/2010/main" val="40447688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116632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19:</a:t>
            </a:r>
            <a:r>
              <a:rPr lang="ru-RU" sz="2000" b="1" i="1" dirty="0" smtClean="0">
                <a:latin typeface="Century" panose="02040604050505020304" pitchFamily="18" charset="0"/>
              </a:rPr>
              <a:t>  В каких случаях для ГГС и их супруг (супругов) , несовершеннолетних детей допускается инвестиционная деятельность на </a:t>
            </a:r>
            <a:r>
              <a:rPr lang="ru-RU" sz="2000" b="1" i="1" dirty="0">
                <a:latin typeface="Century" panose="02040604050505020304" pitchFamily="18" charset="0"/>
              </a:rPr>
              <a:t>фондовых рынках, в том числе открытие брокерского счета, </a:t>
            </a:r>
            <a:r>
              <a:rPr lang="ru-RU" sz="2000" b="1" i="1" dirty="0" smtClean="0">
                <a:latin typeface="Century" panose="02040604050505020304" pitchFamily="18" charset="0"/>
              </a:rPr>
              <a:t>ИИС, самостоятельное </a:t>
            </a:r>
            <a:r>
              <a:rPr lang="ru-RU" sz="2000" b="1" i="1" dirty="0">
                <a:latin typeface="Century" panose="02040604050505020304" pitchFamily="18" charset="0"/>
              </a:rPr>
              <a:t>управление такими счетами без передачи в доверительное управление </a:t>
            </a:r>
            <a:r>
              <a:rPr lang="ru-RU" sz="2000" b="1" i="1" dirty="0" smtClean="0">
                <a:latin typeface="Century" panose="02040604050505020304" pitchFamily="18" charset="0"/>
              </a:rPr>
              <a:t>                       (если </a:t>
            </a:r>
            <a:r>
              <a:rPr lang="ru-RU" sz="2000" b="1" i="1" dirty="0">
                <a:latin typeface="Century" panose="02040604050505020304" pitchFamily="18" charset="0"/>
              </a:rPr>
              <a:t>не возникает конфликт интересов</a:t>
            </a:r>
            <a:r>
              <a:rPr lang="ru-RU" sz="2000" b="1" i="1" dirty="0" smtClean="0">
                <a:latin typeface="Century" panose="02040604050505020304" pitchFamily="18" charset="0"/>
              </a:rPr>
              <a:t>)?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5199" y="2132856"/>
            <a:ext cx="55446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ДОПУСКАЕТСЯ:  владеть </a:t>
            </a:r>
            <a:r>
              <a:rPr lang="ru-RU" sz="2000" dirty="0">
                <a:latin typeface="Century" panose="02040604050505020304" pitchFamily="18" charset="0"/>
              </a:rPr>
              <a:t>российскими ценными бумагами (долями участия </a:t>
            </a:r>
            <a:r>
              <a:rPr lang="ru-RU" sz="2000" dirty="0" smtClean="0">
                <a:latin typeface="Century" panose="02040604050505020304" pitchFamily="18" charset="0"/>
              </a:rPr>
              <a:t>               в </a:t>
            </a:r>
            <a:r>
              <a:rPr lang="ru-RU" sz="2000" dirty="0">
                <a:latin typeface="Century" panose="02040604050505020304" pitchFamily="18" charset="0"/>
              </a:rPr>
              <a:t>бизнесе, паями в УК), если при этом </a:t>
            </a:r>
            <a:r>
              <a:rPr lang="ru-RU" sz="2000" dirty="0" smtClean="0">
                <a:latin typeface="Century" panose="02040604050505020304" pitchFamily="18" charset="0"/>
              </a:rPr>
              <a:t>                  не </a:t>
            </a:r>
            <a:r>
              <a:rPr lang="ru-RU" sz="2000" dirty="0">
                <a:latin typeface="Century" panose="02040604050505020304" pitchFamily="18" charset="0"/>
              </a:rPr>
              <a:t>возникает конфликта </a:t>
            </a:r>
            <a:r>
              <a:rPr lang="ru-RU" sz="2000" dirty="0" smtClean="0">
                <a:latin typeface="Century" panose="02040604050505020304" pitchFamily="18" charset="0"/>
              </a:rPr>
              <a:t>интересов.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</a:rPr>
              <a:t>Владеть и пользоваться иностранными финансовыми инструментами, равно </a:t>
            </a:r>
            <a:r>
              <a:rPr lang="ru-RU" sz="2000" dirty="0" smtClean="0">
                <a:latin typeface="Century" panose="02040604050505020304" pitchFamily="18" charset="0"/>
              </a:rPr>
              <a:t> как хранение </a:t>
            </a:r>
            <a:r>
              <a:rPr lang="ru-RU" sz="2000" dirty="0">
                <a:latin typeface="Century" panose="02040604050505020304" pitchFamily="18" charset="0"/>
              </a:rPr>
              <a:t>валюты на счете в банке </a:t>
            </a:r>
            <a:br>
              <a:rPr lang="ru-RU" sz="2000" dirty="0">
                <a:latin typeface="Century" panose="02040604050505020304" pitchFamily="18" charset="0"/>
              </a:rPr>
            </a:br>
            <a:r>
              <a:rPr lang="ru-RU" sz="2000" dirty="0">
                <a:latin typeface="Century" panose="02040604050505020304" pitchFamily="18" charset="0"/>
              </a:rPr>
              <a:t>за пределами России </a:t>
            </a:r>
            <a:r>
              <a:rPr lang="ru-RU" sz="2000" dirty="0" smtClean="0">
                <a:latin typeface="Century" panose="02040604050505020304" pitchFamily="18" charset="0"/>
              </a:rPr>
              <a:t>ЗАПРЕЩЕНО.</a:t>
            </a:r>
            <a:endParaRPr lang="ru-RU" sz="2000" dirty="0">
              <a:latin typeface="Century" panose="020406040505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7975" y="4795897"/>
            <a:ext cx="8728522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Century" panose="02040604050505020304" pitchFamily="18" charset="0"/>
              </a:rPr>
              <a:t>Что разрешено?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Вкладывать средств в </a:t>
            </a:r>
            <a:r>
              <a:rPr lang="ru-RU" sz="1600" dirty="0">
                <a:latin typeface="Century" panose="02040604050505020304" pitchFamily="18" charset="0"/>
              </a:rPr>
              <a:t>отечественные ценные бумаги и финансовые инструменты. </a:t>
            </a:r>
            <a:endParaRPr lang="ru-RU" sz="1600" dirty="0" smtClean="0">
              <a:latin typeface="Century" panose="020406040505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Приобретать  полисы накопительного или инвестиционного страхования жизни (ИСЖ), даже если инвестиции произведены в зарубежные активы. Использовать валютные счета </a:t>
            </a:r>
            <a:r>
              <a:rPr lang="ru-RU" sz="1600" dirty="0">
                <a:latin typeface="Century" panose="02040604050505020304" pitchFamily="18" charset="0"/>
              </a:rPr>
              <a:t>(</a:t>
            </a:r>
            <a:r>
              <a:rPr lang="ru-RU" sz="1600" dirty="0" smtClean="0">
                <a:latin typeface="Century" panose="02040604050505020304" pitchFamily="18" charset="0"/>
              </a:rPr>
              <a:t>вклады) в </a:t>
            </a:r>
            <a:r>
              <a:rPr lang="ru-RU" sz="1600" dirty="0">
                <a:latin typeface="Century" panose="02040604050505020304" pitchFamily="18" charset="0"/>
              </a:rPr>
              <a:t>российских банках. </a:t>
            </a:r>
            <a:endParaRPr lang="ru-RU" sz="1600" dirty="0" smtClean="0">
              <a:latin typeface="Century" panose="020406040505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Вступать </a:t>
            </a:r>
            <a:r>
              <a:rPr lang="ru-RU" sz="1600" dirty="0">
                <a:latin typeface="Century" panose="02040604050505020304" pitchFamily="18" charset="0"/>
              </a:rPr>
              <a:t>в доверительное управление и </a:t>
            </a:r>
            <a:r>
              <a:rPr lang="ru-RU" sz="1600" dirty="0" err="1">
                <a:latin typeface="Century" panose="02040604050505020304" pitchFamily="18" charset="0"/>
              </a:rPr>
              <a:t>ПИФы</a:t>
            </a:r>
            <a:r>
              <a:rPr lang="ru-RU" sz="1600" dirty="0">
                <a:latin typeface="Century" panose="02040604050505020304" pitchFamily="18" charset="0"/>
              </a:rPr>
              <a:t> с инвестированием </a:t>
            </a:r>
            <a:r>
              <a:rPr lang="ru-RU" sz="1600" dirty="0" smtClean="0">
                <a:latin typeface="Century" panose="02040604050505020304" pitchFamily="18" charset="0"/>
              </a:rPr>
              <a:t>в </a:t>
            </a:r>
            <a:r>
              <a:rPr lang="ru-RU" sz="1600" dirty="0">
                <a:latin typeface="Century" panose="02040604050505020304" pitchFamily="18" charset="0"/>
              </a:rPr>
              <a:t>ценные бумаги РФ</a:t>
            </a:r>
            <a:r>
              <a:rPr lang="ru-RU" sz="1600" dirty="0" smtClean="0">
                <a:latin typeface="Century" panose="02040604050505020304" pitchFamily="18" charset="0"/>
              </a:rPr>
              <a:t>.</a:t>
            </a:r>
            <a:endParaRPr lang="ru-RU" sz="1600" dirty="0">
              <a:latin typeface="Century" panose="02040604050505020304" pitchFamily="18" charset="0"/>
            </a:endParaRPr>
          </a:p>
        </p:txBody>
      </p:sp>
      <p:sp>
        <p:nvSpPr>
          <p:cNvPr id="5" name="AutoShape 2" descr="https://cdn.fishki.net/upload/post/2021/09/04/3918983/9f3e9e624903a7ad47bdd3fd0322d30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869" y="2132856"/>
            <a:ext cx="3394071" cy="2253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96482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16632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 20: </a:t>
            </a:r>
            <a:r>
              <a:rPr lang="ru-RU" sz="2000" b="1" i="1" dirty="0" smtClean="0">
                <a:latin typeface="Century" panose="02040604050505020304" pitchFamily="18" charset="0"/>
              </a:rPr>
              <a:t> При </a:t>
            </a:r>
            <a:r>
              <a:rPr lang="ru-RU" sz="2000" b="1" i="1" dirty="0">
                <a:latin typeface="Century" panose="02040604050505020304" pitchFamily="18" charset="0"/>
              </a:rPr>
              <a:t>указании </a:t>
            </a:r>
            <a:r>
              <a:rPr lang="ru-RU" sz="2000" b="1" i="1" dirty="0" err="1">
                <a:latin typeface="Century" panose="02040604050505020304" pitchFamily="18" charset="0"/>
              </a:rPr>
              <a:t>эскроу</a:t>
            </a:r>
            <a:r>
              <a:rPr lang="ru-RU" sz="2000" b="1" i="1" dirty="0">
                <a:latin typeface="Century" panose="02040604050505020304" pitchFamily="18" charset="0"/>
              </a:rPr>
              <a:t>-счета в разделе 4 «Сведения о счетах в банках </a:t>
            </a:r>
            <a:r>
              <a:rPr lang="ru-RU" sz="2000" b="1" i="1" dirty="0" smtClean="0">
                <a:latin typeface="Century" panose="02040604050505020304" pitchFamily="18" charset="0"/>
              </a:rPr>
              <a:t>  и </a:t>
            </a:r>
            <a:r>
              <a:rPr lang="ru-RU" sz="2000" b="1" i="1" dirty="0">
                <a:latin typeface="Century" panose="02040604050505020304" pitchFamily="18" charset="0"/>
              </a:rPr>
              <a:t>иных кредитных организациях» необходимо ли указывать обязательства  застройщика в </a:t>
            </a:r>
            <a:r>
              <a:rPr lang="ru-RU" sz="2000" b="1" i="1" dirty="0" smtClean="0">
                <a:latin typeface="Century" panose="02040604050505020304" pitchFamily="18" charset="0"/>
              </a:rPr>
              <a:t> разделе </a:t>
            </a:r>
            <a:r>
              <a:rPr lang="ru-RU" sz="2000" b="1" i="1" dirty="0">
                <a:latin typeface="Century" panose="02040604050505020304" pitchFamily="18" charset="0"/>
              </a:rPr>
              <a:t>6.2 «Срочные обязательствах финансового характера</a:t>
            </a:r>
            <a:r>
              <a:rPr lang="ru-RU" sz="2000" b="1" i="1" dirty="0" smtClean="0">
                <a:latin typeface="Century" panose="02040604050505020304" pitchFamily="18" charset="0"/>
              </a:rPr>
              <a:t>»? 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9790" y="1709519"/>
            <a:ext cx="558835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entury" panose="02040604050505020304" pitchFamily="18" charset="0"/>
              </a:rPr>
              <a:t>Обязательствах застройщика перед участником </a:t>
            </a:r>
            <a:r>
              <a:rPr lang="ru-RU" sz="2000" dirty="0">
                <a:latin typeface="Century" panose="02040604050505020304" pitchFamily="18" charset="0"/>
              </a:rPr>
              <a:t>долевого </a:t>
            </a:r>
            <a:r>
              <a:rPr lang="ru-RU" sz="2000" dirty="0" smtClean="0">
                <a:latin typeface="Century" panose="02040604050505020304" pitchFamily="18" charset="0"/>
              </a:rPr>
              <a:t>строительства подлежат </a:t>
            </a:r>
            <a:r>
              <a:rPr lang="ru-RU" sz="2000" dirty="0">
                <a:latin typeface="Century" panose="02040604050505020304" pitchFamily="18" charset="0"/>
              </a:rPr>
              <a:t>отражению в подразделе 6.2 раздела 6 справки</a:t>
            </a:r>
            <a:r>
              <a:rPr lang="ru-RU" sz="2000" dirty="0" smtClean="0">
                <a:latin typeface="Century" panose="02040604050505020304" pitchFamily="18" charset="0"/>
              </a:rPr>
              <a:t>. Если оплата по договору застройщику внесена в полном объеме,                в </a:t>
            </a:r>
            <a:r>
              <a:rPr lang="ru-RU" sz="2000" dirty="0">
                <a:latin typeface="Century" panose="02040604050505020304" pitchFamily="18" charset="0"/>
              </a:rPr>
              <a:t>графе «Условие обязательства» </a:t>
            </a:r>
            <a:r>
              <a:rPr lang="ru-RU" sz="2000" dirty="0" smtClean="0">
                <a:latin typeface="Century" panose="02040604050505020304" pitchFamily="18" charset="0"/>
              </a:rPr>
              <a:t>необходимо отразить</a:t>
            </a:r>
            <a:r>
              <a:rPr lang="ru-RU" sz="2000" dirty="0">
                <a:latin typeface="Century" panose="02040604050505020304" pitchFamily="18" charset="0"/>
              </a:rPr>
              <a:t>, что денежные средства переданы застройщику в полном объеме. </a:t>
            </a:r>
            <a:endParaRPr lang="ru-RU" sz="2000" dirty="0" smtClean="0">
              <a:latin typeface="Century" panose="02040604050505020304" pitchFamily="18" charset="0"/>
            </a:endParaRPr>
          </a:p>
          <a:p>
            <a:r>
              <a:rPr lang="ru-RU" sz="2000" dirty="0" smtClean="0">
                <a:latin typeface="Century" panose="02040604050505020304" pitchFamily="18" charset="0"/>
              </a:rPr>
              <a:t>Аналогичный </a:t>
            </a:r>
            <a:r>
              <a:rPr lang="ru-RU" sz="2000" dirty="0">
                <a:latin typeface="Century" panose="02040604050505020304" pitchFamily="18" charset="0"/>
              </a:rPr>
              <a:t>порядок распространяется </a:t>
            </a:r>
            <a:r>
              <a:rPr lang="ru-RU" sz="2000" dirty="0" smtClean="0">
                <a:latin typeface="Century" panose="02040604050505020304" pitchFamily="18" charset="0"/>
              </a:rPr>
              <a:t>   на другие формы участия </a:t>
            </a:r>
            <a:r>
              <a:rPr lang="ru-RU" sz="2000" dirty="0">
                <a:latin typeface="Century" panose="02040604050505020304" pitchFamily="18" charset="0"/>
              </a:rPr>
              <a:t>в строительстве объекта недвижимости, </a:t>
            </a:r>
            <a:r>
              <a:rPr lang="ru-RU" sz="2000" dirty="0" smtClean="0">
                <a:latin typeface="Century" panose="02040604050505020304" pitchFamily="18" charset="0"/>
              </a:rPr>
              <a:t>(ЖСК</a:t>
            </a:r>
            <a:r>
              <a:rPr lang="ru-RU" sz="2000" dirty="0">
                <a:latin typeface="Century" panose="02040604050505020304" pitchFamily="18" charset="0"/>
              </a:rPr>
              <a:t>, предварительные договоры купли-продажи и </a:t>
            </a:r>
            <a:r>
              <a:rPr lang="ru-RU" sz="2000" dirty="0" smtClean="0">
                <a:latin typeface="Century" panose="02040604050505020304" pitchFamily="18" charset="0"/>
              </a:rPr>
              <a:t>пр.).</a:t>
            </a:r>
            <a:endParaRPr lang="ru-RU" sz="2000" b="1" dirty="0" smtClean="0">
              <a:latin typeface="Century" panose="020406040505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6" r="19016"/>
          <a:stretch>
            <a:fillRect/>
          </a:stretch>
        </p:blipFill>
        <p:spPr bwMode="auto">
          <a:xfrm>
            <a:off x="5934905" y="2132856"/>
            <a:ext cx="2921145" cy="2739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9790" y="5802947"/>
            <a:ext cx="8540682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entury" panose="02040604050505020304" pitchFamily="18" charset="0"/>
              </a:rPr>
              <a:t>Данный порядок применяется также в случае использования счетов </a:t>
            </a:r>
            <a:r>
              <a:rPr lang="ru-RU" sz="2000" b="1" dirty="0" err="1">
                <a:latin typeface="Century" panose="02040604050505020304" pitchFamily="18" charset="0"/>
              </a:rPr>
              <a:t>эскроу</a:t>
            </a:r>
            <a:r>
              <a:rPr lang="ru-RU" sz="2000" b="1" dirty="0">
                <a:latin typeface="Century" panose="02040604050505020304" pitchFamily="18" charset="0"/>
              </a:rPr>
              <a:t>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552805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0" r="19990"/>
          <a:stretch>
            <a:fillRect/>
          </a:stretch>
        </p:blipFill>
        <p:spPr bwMode="auto">
          <a:xfrm>
            <a:off x="6164117" y="2636912"/>
            <a:ext cx="2901720" cy="2123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89289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21:</a:t>
            </a:r>
            <a:r>
              <a:rPr lang="ru-RU" sz="2000" b="1" i="1" dirty="0" smtClean="0">
                <a:latin typeface="Century" panose="02040604050505020304" pitchFamily="18" charset="0"/>
              </a:rPr>
              <a:t>  Какие договоры </a:t>
            </a:r>
            <a:r>
              <a:rPr lang="ru-RU" sz="2000" b="1" i="1" dirty="0">
                <a:latin typeface="Century" panose="02040604050505020304" pitchFamily="18" charset="0"/>
              </a:rPr>
              <a:t>страхования необходимо отражать в п.6.2. </a:t>
            </a:r>
            <a:r>
              <a:rPr lang="ru-RU" sz="2000" b="1" i="1" dirty="0" smtClean="0">
                <a:latin typeface="Century" panose="02040604050505020304" pitchFamily="18" charset="0"/>
              </a:rPr>
              <a:t>«</a:t>
            </a:r>
            <a:r>
              <a:rPr lang="ru-RU" sz="2000" b="1" i="1" dirty="0">
                <a:latin typeface="Century" panose="02040604050505020304" pitchFamily="18" charset="0"/>
              </a:rPr>
              <a:t>Срочные обязательства финансового характера» </a:t>
            </a:r>
            <a:r>
              <a:rPr lang="ru-RU" sz="2000" b="1" i="1" dirty="0" smtClean="0">
                <a:latin typeface="Century" panose="02040604050505020304" pitchFamily="18" charset="0"/>
              </a:rPr>
              <a:t> раздела </a:t>
            </a:r>
            <a:r>
              <a:rPr lang="ru-RU" sz="2000" b="1" i="1" dirty="0">
                <a:latin typeface="Century" panose="02040604050505020304" pitchFamily="18" charset="0"/>
              </a:rPr>
              <a:t>6 «Сведения об обязательствах имущественного характера</a:t>
            </a:r>
            <a:r>
              <a:rPr lang="ru-RU" sz="2000" b="1" i="1" dirty="0" smtClean="0">
                <a:latin typeface="Century" panose="02040604050505020304" pitchFamily="18" charset="0"/>
              </a:rPr>
              <a:t>»?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9428" y="1340768"/>
            <a:ext cx="61206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" panose="02040604050505020304" pitchFamily="18" charset="0"/>
              </a:rPr>
              <a:t>Отражению подлежат только обязательства, возникающие исходя из условий договора страхования жизни на случай смерти, дожития до определенного возраста или срока либо наступления иного события, пенсионного страхования, страхования жизни с условием периодических страховых выплат (ренты, аннуитетов) и (или) с участием страхователя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инвестиционном доходе страховщика,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по </a:t>
            </a:r>
            <a:r>
              <a:rPr lang="ru-RU" sz="2000" dirty="0">
                <a:latin typeface="Century" panose="02040604050505020304" pitchFamily="18" charset="0"/>
              </a:rPr>
              <a:t>которым служащий (работник), его супруг (супруга), несовершеннолетние дети являются страхователями. Обязательства, возникающие исходя из условий договора страхования,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по </a:t>
            </a:r>
            <a:r>
              <a:rPr lang="ru-RU" sz="2000" dirty="0">
                <a:latin typeface="Century" panose="02040604050505020304" pitchFamily="18" charset="0"/>
              </a:rPr>
              <a:t>иным видам страхования </a:t>
            </a: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подразделе </a:t>
            </a:r>
            <a:r>
              <a:rPr lang="ru-RU" sz="2000" dirty="0" smtClean="0">
                <a:latin typeface="Century" panose="02040604050505020304" pitchFamily="18" charset="0"/>
              </a:rPr>
              <a:t>6.2 «</a:t>
            </a:r>
            <a:r>
              <a:rPr lang="ru-RU" sz="2000" dirty="0">
                <a:latin typeface="Century" panose="02040604050505020304" pitchFamily="18" charset="0"/>
              </a:rPr>
              <a:t>Срочные обязательства финансового характера» не отражаются.</a:t>
            </a:r>
          </a:p>
        </p:txBody>
      </p:sp>
    </p:spTree>
    <p:extLst>
      <p:ext uri="{BB962C8B-B14F-4D97-AF65-F5344CB8AC3E}">
        <p14:creationId xmlns:p14="http://schemas.microsoft.com/office/powerpoint/2010/main" val="29730969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4" b="10134"/>
          <a:stretch>
            <a:fillRect/>
          </a:stretch>
        </p:blipFill>
        <p:spPr bwMode="auto">
          <a:xfrm>
            <a:off x="196298" y="1512079"/>
            <a:ext cx="8784976" cy="5315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88640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22: </a:t>
            </a:r>
            <a:r>
              <a:rPr lang="ru-RU" sz="2000" b="1" i="1" dirty="0" smtClean="0">
                <a:latin typeface="Century" panose="02040604050505020304" pitchFamily="18" charset="0"/>
              </a:rPr>
              <a:t> Необходимо </a:t>
            </a:r>
            <a:r>
              <a:rPr lang="ru-RU" sz="2000" b="1" i="1" dirty="0">
                <a:latin typeface="Century" panose="02040604050505020304" pitchFamily="18" charset="0"/>
              </a:rPr>
              <a:t>ли отражение в разделе 7 </a:t>
            </a:r>
            <a:r>
              <a:rPr lang="ru-RU" sz="2000" b="1" i="1" dirty="0" smtClean="0">
                <a:latin typeface="Century" panose="02040604050505020304" pitchFamily="18" charset="0"/>
              </a:rPr>
              <a:t>, содержащем сведения о  </a:t>
            </a:r>
            <a:r>
              <a:rPr lang="ru-RU" sz="2000" b="1" i="1" dirty="0">
                <a:latin typeface="Century" panose="02040604050505020304" pitchFamily="18" charset="0"/>
              </a:rPr>
              <a:t>недвижимом </a:t>
            </a:r>
            <a:r>
              <a:rPr lang="ru-RU" sz="2000" b="1" i="1" dirty="0" smtClean="0">
                <a:latin typeface="Century" panose="02040604050505020304" pitchFamily="18" charset="0"/>
              </a:rPr>
              <a:t> и ином имуществе, </a:t>
            </a:r>
            <a:r>
              <a:rPr lang="ru-RU" sz="2000" b="1" i="1" dirty="0">
                <a:latin typeface="Century" panose="02040604050505020304" pitchFamily="18" charset="0"/>
              </a:rPr>
              <a:t>отчужденных </a:t>
            </a:r>
            <a:r>
              <a:rPr lang="ru-RU" sz="2000" b="1" i="1" dirty="0" smtClean="0">
                <a:latin typeface="Century" panose="02040604050505020304" pitchFamily="18" charset="0"/>
              </a:rPr>
              <a:t>                        в </a:t>
            </a:r>
            <a:r>
              <a:rPr lang="ru-RU" sz="2000" b="1" i="1" dirty="0">
                <a:latin typeface="Century" panose="02040604050505020304" pitchFamily="18" charset="0"/>
              </a:rPr>
              <a:t>результате безвозмездной </a:t>
            </a:r>
            <a:r>
              <a:rPr lang="ru-RU" sz="2000" b="1" i="1" dirty="0" smtClean="0">
                <a:latin typeface="Century" panose="02040604050505020304" pitchFamily="18" charset="0"/>
              </a:rPr>
              <a:t>сделки , квартиры  </a:t>
            </a:r>
            <a:r>
              <a:rPr lang="ru-RU" sz="2000" b="1" i="1" dirty="0">
                <a:latin typeface="Century" panose="02040604050505020304" pitchFamily="18" charset="0"/>
              </a:rPr>
              <a:t>по переселению (</a:t>
            </a:r>
            <a:r>
              <a:rPr lang="ru-RU" sz="2000" b="1" i="1" dirty="0" err="1">
                <a:latin typeface="Century" panose="02040604050505020304" pitchFamily="18" charset="0"/>
              </a:rPr>
              <a:t>ренновации</a:t>
            </a:r>
            <a:r>
              <a:rPr lang="ru-RU" sz="2000" b="1" i="1" dirty="0">
                <a:latin typeface="Century" panose="02040604050505020304" pitchFamily="18" charset="0"/>
              </a:rPr>
              <a:t>)?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3501008"/>
            <a:ext cx="5688632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</a:rPr>
              <a:t>Договор мены не подлежит отражению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данном разделе справки, так как он является возмездным.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Сведения на квартиру по </a:t>
            </a:r>
            <a:r>
              <a:rPr lang="ru-RU" sz="2000" dirty="0" err="1" smtClean="0">
                <a:latin typeface="Century" panose="02040604050505020304" pitchFamily="18" charset="0"/>
              </a:rPr>
              <a:t>ренновации</a:t>
            </a:r>
            <a:r>
              <a:rPr lang="ru-RU" sz="2000" dirty="0" smtClean="0">
                <a:latin typeface="Century" panose="02040604050505020304" pitchFamily="18" charset="0"/>
              </a:rPr>
              <a:t> вносятся в раздел </a:t>
            </a:r>
            <a:r>
              <a:rPr lang="ru-RU" sz="2000" dirty="0">
                <a:latin typeface="Century" panose="02040604050505020304" pitchFamily="18" charset="0"/>
              </a:rPr>
              <a:t>3.1. </a:t>
            </a:r>
            <a:r>
              <a:rPr lang="ru-RU" sz="2000" dirty="0" smtClean="0">
                <a:latin typeface="Century" panose="02040604050505020304" pitchFamily="18" charset="0"/>
              </a:rPr>
              <a:t>справки,                      где в </a:t>
            </a:r>
            <a:r>
              <a:rPr lang="ru-RU" sz="2000" dirty="0">
                <a:latin typeface="Century" panose="02040604050505020304" pitchFamily="18" charset="0"/>
              </a:rPr>
              <a:t>графе </a:t>
            </a:r>
            <a:r>
              <a:rPr lang="ru-RU" sz="2000" dirty="0" smtClean="0">
                <a:latin typeface="Century" panose="02040604050505020304" pitchFamily="18" charset="0"/>
              </a:rPr>
              <a:t>«</a:t>
            </a:r>
            <a:r>
              <a:rPr lang="ru-RU" sz="2000" dirty="0">
                <a:latin typeface="Century" panose="02040604050505020304" pitchFamily="18" charset="0"/>
              </a:rPr>
              <a:t>Основание приобретения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и источник </a:t>
            </a:r>
            <a:r>
              <a:rPr lang="ru-RU" sz="2000" dirty="0">
                <a:latin typeface="Century" panose="02040604050505020304" pitchFamily="18" charset="0"/>
              </a:rPr>
              <a:t>средств» </a:t>
            </a:r>
            <a:r>
              <a:rPr lang="ru-RU" sz="2000" dirty="0" smtClean="0">
                <a:latin typeface="Century" panose="02040604050505020304" pitchFamily="18" charset="0"/>
              </a:rPr>
              <a:t>указывается договор мены</a:t>
            </a:r>
            <a:r>
              <a:rPr lang="ru-RU" sz="2000" dirty="0">
                <a:latin typeface="Century" panose="02040604050505020304" pitchFamily="18" charset="0"/>
              </a:rPr>
              <a:t>, его реквизиты.</a:t>
            </a:r>
          </a:p>
        </p:txBody>
      </p:sp>
    </p:spTree>
    <p:extLst>
      <p:ext uri="{BB962C8B-B14F-4D97-AF65-F5344CB8AC3E}">
        <p14:creationId xmlns:p14="http://schemas.microsoft.com/office/powerpoint/2010/main" val="10525635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4072" y="188640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23: </a:t>
            </a:r>
            <a:r>
              <a:rPr lang="ru-RU" sz="2000" b="1" i="1" dirty="0" smtClean="0">
                <a:latin typeface="Century" panose="02040604050505020304" pitchFamily="18" charset="0"/>
              </a:rPr>
              <a:t>Что подразумевает  понятие </a:t>
            </a:r>
            <a:r>
              <a:rPr lang="ru-RU" sz="2000" b="1" i="1" dirty="0">
                <a:latin typeface="Century" panose="02040604050505020304" pitchFamily="18" charset="0"/>
              </a:rPr>
              <a:t>"</a:t>
            </a:r>
            <a:r>
              <a:rPr lang="ru-RU" sz="2000" b="1" i="1" dirty="0" smtClean="0">
                <a:latin typeface="Century" panose="02040604050505020304" pitchFamily="18" charset="0"/>
              </a:rPr>
              <a:t>безвозмездная сделка»                 для целей заполнения раздела 7 справки?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9516" y="946463"/>
            <a:ext cx="42849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entury" panose="02040604050505020304" pitchFamily="18" charset="0"/>
              </a:rPr>
              <a:t>Безвозмездной признается сделка, по которой одна сторона (</a:t>
            </a:r>
            <a:r>
              <a:rPr lang="ru-RU" sz="2000" dirty="0" smtClean="0">
                <a:latin typeface="Century" panose="02040604050505020304" pitchFamily="18" charset="0"/>
              </a:rPr>
              <a:t>служащий, </a:t>
            </a:r>
            <a:r>
              <a:rPr lang="ru-RU" sz="2000" dirty="0">
                <a:latin typeface="Century" panose="02040604050505020304" pitchFamily="18" charset="0"/>
              </a:rPr>
              <a:t>его супруга (супруг), несовершеннолетний ребенок) обязуется предоставить что-либо другой </a:t>
            </a:r>
            <a:r>
              <a:rPr lang="ru-RU" sz="2000" dirty="0" smtClean="0">
                <a:latin typeface="Century" panose="02040604050505020304" pitchFamily="18" charset="0"/>
              </a:rPr>
              <a:t>стороне без </a:t>
            </a:r>
            <a:r>
              <a:rPr lang="ru-RU" sz="2000" dirty="0">
                <a:latin typeface="Century" panose="02040604050505020304" pitchFamily="18" charset="0"/>
              </a:rPr>
              <a:t>получения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от </a:t>
            </a:r>
            <a:r>
              <a:rPr lang="ru-RU" sz="2000" dirty="0">
                <a:latin typeface="Century" panose="02040604050505020304" pitchFamily="18" charset="0"/>
              </a:rPr>
              <a:t>нее платы или иного встречного предоставления</a:t>
            </a:r>
            <a:r>
              <a:rPr lang="ru-RU" sz="2000" dirty="0" smtClean="0">
                <a:latin typeface="Century" panose="020406040505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576" y="3501008"/>
            <a:ext cx="8677472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i="1" u="sng" dirty="0">
                <a:latin typeface="Century" panose="02040604050505020304" pitchFamily="18" charset="0"/>
              </a:rPr>
              <a:t>Примеры:</a:t>
            </a:r>
            <a:r>
              <a:rPr lang="ru-RU" dirty="0">
                <a:latin typeface="Century" panose="020406040505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договор </a:t>
            </a:r>
            <a:r>
              <a:rPr lang="ru-RU" dirty="0" smtClean="0">
                <a:latin typeface="Century" panose="02040604050505020304" pitchFamily="18" charset="0"/>
              </a:rPr>
              <a:t>дарения</a:t>
            </a:r>
            <a:r>
              <a:rPr lang="ru-RU" dirty="0">
                <a:latin typeface="Century" panose="020406040505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соглашение о разделе </a:t>
            </a:r>
            <a:r>
              <a:rPr lang="ru-RU" dirty="0" smtClean="0">
                <a:latin typeface="Century" panose="02040604050505020304" pitchFamily="18" charset="0"/>
              </a:rPr>
              <a:t>имущества</a:t>
            </a:r>
            <a:r>
              <a:rPr lang="ru-RU" dirty="0">
                <a:latin typeface="Century" panose="020406040505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договор (соглашение) об определении </a:t>
            </a:r>
            <a:r>
              <a:rPr lang="ru-RU" dirty="0" smtClean="0">
                <a:latin typeface="Century" panose="02040604050505020304" pitchFamily="18" charset="0"/>
              </a:rPr>
              <a:t>долей</a:t>
            </a:r>
            <a:r>
              <a:rPr lang="ru-RU" dirty="0">
                <a:latin typeface="Century" panose="020406040505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брачный договор, который определяет порядок владения ранее совместно нажитого имущества (режим раздельной собственности</a:t>
            </a:r>
            <a:r>
              <a:rPr lang="ru-RU" dirty="0" smtClean="0">
                <a:latin typeface="Century" panose="02040604050505020304" pitchFamily="18" charset="0"/>
              </a:rPr>
              <a:t>);</a:t>
            </a:r>
            <a:endParaRPr lang="ru-RU" dirty="0">
              <a:latin typeface="Century" panose="020406040505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отчуждение доли имущества в связи с использованием средств (части средств) материнского (семейного) капитала (например, оформление жилого помещения в общую собственность служащего (работника), </a:t>
            </a:r>
            <a:r>
              <a:rPr lang="ru-RU" dirty="0" smtClean="0">
                <a:latin typeface="Century" panose="02040604050505020304" pitchFamily="18" charset="0"/>
              </a:rPr>
              <a:t>               его </a:t>
            </a:r>
            <a:r>
              <a:rPr lang="ru-RU" dirty="0">
                <a:latin typeface="Century" panose="02040604050505020304" pitchFamily="18" charset="0"/>
              </a:rPr>
              <a:t>супруги (супруга) и несовершеннолетних детей с определением размера долей по соглашению</a:t>
            </a:r>
            <a:r>
              <a:rPr lang="ru-RU" dirty="0" smtClean="0">
                <a:latin typeface="Century" panose="02040604050505020304" pitchFamily="18" charset="0"/>
              </a:rPr>
              <a:t>).</a:t>
            </a:r>
            <a:endParaRPr lang="ru-RU" dirty="0"/>
          </a:p>
        </p:txBody>
      </p:sp>
      <p:pic>
        <p:nvPicPr>
          <p:cNvPr id="2050" name="Picture 2" descr="https://televopros.ru/wp-content/uploads/2016/11/201401061823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055423" y="946463"/>
            <a:ext cx="3605373" cy="237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93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1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700" b="1" dirty="0" smtClean="0">
                <a:latin typeface="Century" panose="02040604050505020304" pitchFamily="18" charset="0"/>
              </a:rPr>
              <a:t>Основные аспекты  декларационной кампании</a:t>
            </a:r>
            <a:r>
              <a:rPr lang="ru-RU" sz="3100" b="1" dirty="0" smtClean="0">
                <a:latin typeface="Century" panose="02040604050505020304" pitchFamily="18" charset="0"/>
              </a:rPr>
              <a:t/>
            </a:r>
            <a:br>
              <a:rPr lang="ru-RU" sz="3100" b="1" dirty="0" smtClean="0">
                <a:latin typeface="Century" panose="02040604050505020304" pitchFamily="18" charset="0"/>
              </a:rPr>
            </a:br>
            <a:r>
              <a:rPr lang="ru-RU" sz="2200" b="1" dirty="0">
                <a:latin typeface="Century" panose="02040604050505020304" pitchFamily="18" charset="0"/>
              </a:rPr>
              <a:t>2</a:t>
            </a:r>
            <a:r>
              <a:rPr lang="ru-RU" sz="2200" b="1" dirty="0" smtClean="0">
                <a:latin typeface="Century" panose="02040604050505020304" pitchFamily="18" charset="0"/>
              </a:rPr>
              <a:t>. </a:t>
            </a:r>
            <a:r>
              <a:rPr lang="ru-RU" sz="2200" b="1" dirty="0">
                <a:latin typeface="Century" panose="02040604050505020304" pitchFamily="18" charset="0"/>
              </a:rPr>
              <a:t>Лица, обязанные представлять </a:t>
            </a:r>
            <a:r>
              <a:rPr lang="ru-RU" sz="2200" b="1" dirty="0" smtClean="0">
                <a:latin typeface="Century" panose="02040604050505020304" pitchFamily="18" charset="0"/>
              </a:rPr>
              <a:t>сведения</a:t>
            </a:r>
            <a:r>
              <a:rPr lang="ru-RU" sz="3100" b="1" dirty="0" smtClean="0">
                <a:latin typeface="Century" panose="02040604050505020304" pitchFamily="18" charset="0"/>
              </a:rPr>
              <a:t/>
            </a:r>
            <a:br>
              <a:rPr lang="ru-RU" sz="3100" b="1" dirty="0" smtClean="0">
                <a:latin typeface="Century" panose="02040604050505020304" pitchFamily="18" charset="0"/>
              </a:rPr>
            </a:br>
            <a:endParaRPr lang="ru-RU" sz="3100" b="1" dirty="0">
              <a:latin typeface="Century" panose="020406040505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179512" y="1340768"/>
            <a:ext cx="3744416" cy="5328592"/>
          </a:xfrm>
        </p:spPr>
        <p:txBody>
          <a:bodyPr>
            <a:normAutofit/>
          </a:bodyPr>
          <a:lstStyle/>
          <a:p>
            <a:endParaRPr lang="ru-RU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О </a:t>
            </a:r>
            <a:r>
              <a:rPr lang="ru-RU" sz="1400" b="1" dirty="0">
                <a:latin typeface="Century" panose="02040604050505020304" pitchFamily="18" charset="0"/>
              </a:rPr>
              <a:t>доходах, расходах, </a:t>
            </a:r>
            <a:r>
              <a:rPr lang="ru-RU" sz="1400" b="1" dirty="0" smtClean="0">
                <a:latin typeface="Century" panose="02040604050505020304" pitchFamily="18" charset="0"/>
              </a:rPr>
              <a:t>об </a:t>
            </a:r>
            <a:r>
              <a:rPr lang="ru-RU" sz="1400" b="1" dirty="0">
                <a:latin typeface="Century" panose="02040604050505020304" pitchFamily="18" charset="0"/>
              </a:rPr>
              <a:t>имуществе </a:t>
            </a: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и </a:t>
            </a:r>
            <a:r>
              <a:rPr lang="ru-RU" sz="1400" b="1" dirty="0">
                <a:latin typeface="Century" panose="02040604050505020304" pitchFamily="18" charset="0"/>
              </a:rPr>
              <a:t>обязательствах имущественного характера</a:t>
            </a:r>
          </a:p>
          <a:p>
            <a:pPr marL="0" indent="0"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r>
              <a:rPr lang="ru-RU" sz="1400" dirty="0" smtClean="0">
                <a:latin typeface="Century" panose="02040604050505020304" pitchFamily="18" charset="0"/>
              </a:rPr>
              <a:t>лица, замещающие государственные </a:t>
            </a:r>
            <a:r>
              <a:rPr lang="ru-RU" sz="1400" dirty="0">
                <a:latin typeface="Century" panose="02040604050505020304" pitchFamily="18" charset="0"/>
              </a:rPr>
              <a:t>должности </a:t>
            </a:r>
            <a:r>
              <a:rPr lang="ru-RU" sz="1400" dirty="0" smtClean="0">
                <a:latin typeface="Century" panose="02040604050505020304" pitchFamily="18" charset="0"/>
              </a:rPr>
              <a:t>Московской области</a:t>
            </a:r>
          </a:p>
          <a:p>
            <a:r>
              <a:rPr lang="ru-RU" sz="1400" dirty="0">
                <a:latin typeface="Century" panose="02040604050505020304" pitchFamily="18" charset="0"/>
              </a:rPr>
              <a:t>л</a:t>
            </a:r>
            <a:r>
              <a:rPr lang="ru-RU" sz="1400" dirty="0" smtClean="0">
                <a:latin typeface="Century" panose="02040604050505020304" pitchFamily="18" charset="0"/>
              </a:rPr>
              <a:t>ица, замещающие муниципальные должности 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государственные гражданские служащие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муниципальные служащие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руководители государственных учреждений Московской области</a:t>
            </a:r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247456" y="1268760"/>
            <a:ext cx="4896544" cy="37010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О </a:t>
            </a:r>
            <a:r>
              <a:rPr lang="ru-RU" sz="1400" b="1" dirty="0">
                <a:latin typeface="Century" panose="02040604050505020304" pitchFamily="18" charset="0"/>
              </a:rPr>
              <a:t>доходах, </a:t>
            </a:r>
            <a:r>
              <a:rPr lang="ru-RU" sz="1400" b="1" dirty="0" smtClean="0">
                <a:latin typeface="Century" panose="02040604050505020304" pitchFamily="18" charset="0"/>
              </a:rPr>
              <a:t>об </a:t>
            </a:r>
            <a:r>
              <a:rPr lang="ru-RU" sz="1400" b="1" dirty="0">
                <a:latin typeface="Century" panose="02040604050505020304" pitchFamily="18" charset="0"/>
              </a:rPr>
              <a:t>имуществе и обязательствах имущественного </a:t>
            </a:r>
            <a:r>
              <a:rPr lang="ru-RU" sz="1400" b="1" dirty="0" smtClean="0">
                <a:latin typeface="Century" panose="02040604050505020304" pitchFamily="18" charset="0"/>
              </a:rPr>
              <a:t>характера </a:t>
            </a:r>
            <a:r>
              <a:rPr lang="ru-RU" sz="1400" dirty="0">
                <a:latin typeface="Century" panose="02040604050505020304" pitchFamily="18" charset="0"/>
              </a:rPr>
              <a:t>(без заполнения </a:t>
            </a:r>
            <a:r>
              <a:rPr lang="ru-RU" sz="1400" dirty="0">
                <a:latin typeface="Century" panose="02040604050505020304" pitchFamily="18" charset="0"/>
                <a:hlinkClick r:id="rId3"/>
              </a:rPr>
              <a:t>раздела 2</a:t>
            </a:r>
            <a:r>
              <a:rPr lang="ru-RU" sz="1400" dirty="0">
                <a:latin typeface="Century" panose="02040604050505020304" pitchFamily="18" charset="0"/>
              </a:rPr>
              <a:t>)</a:t>
            </a:r>
          </a:p>
          <a:p>
            <a:pPr marL="0" indent="0"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граждане, претендующие </a:t>
            </a:r>
            <a:r>
              <a:rPr lang="ru-RU" sz="1400" dirty="0">
                <a:latin typeface="Century" panose="02040604050505020304" pitchFamily="18" charset="0"/>
              </a:rPr>
              <a:t>на </a:t>
            </a:r>
            <a:r>
              <a:rPr lang="ru-RU" sz="1400" dirty="0" smtClean="0">
                <a:latin typeface="Century" panose="02040604050505020304" pitchFamily="18" charset="0"/>
              </a:rPr>
              <a:t>замещение:</a:t>
            </a:r>
          </a:p>
          <a:p>
            <a:pPr marL="0" indent="0"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r>
              <a:rPr lang="ru-RU" sz="1400" dirty="0">
                <a:latin typeface="Century" panose="02040604050505020304" pitchFamily="18" charset="0"/>
              </a:rPr>
              <a:t>государственной должности </a:t>
            </a:r>
            <a:r>
              <a:rPr lang="ru-RU" sz="1400" dirty="0" smtClean="0">
                <a:latin typeface="Century" panose="02040604050505020304" pitchFamily="18" charset="0"/>
              </a:rPr>
              <a:t>Московской области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муниципальной должности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должности </a:t>
            </a:r>
            <a:r>
              <a:rPr lang="ru-RU" sz="1400" dirty="0">
                <a:latin typeface="Century" panose="02040604050505020304" pitchFamily="18" charset="0"/>
              </a:rPr>
              <a:t>муниципальной </a:t>
            </a:r>
            <a:r>
              <a:rPr lang="ru-RU" sz="1400" dirty="0" smtClean="0">
                <a:latin typeface="Century" panose="02040604050505020304" pitchFamily="18" charset="0"/>
              </a:rPr>
              <a:t>службы</a:t>
            </a:r>
          </a:p>
          <a:p>
            <a:r>
              <a:rPr lang="ru-RU" sz="1400" dirty="0">
                <a:latin typeface="Century" panose="02040604050505020304" pitchFamily="18" charset="0"/>
              </a:rPr>
              <a:t>д</a:t>
            </a:r>
            <a:r>
              <a:rPr lang="ru-RU" sz="1400" dirty="0" smtClean="0">
                <a:latin typeface="Century" panose="02040604050505020304" pitchFamily="18" charset="0"/>
              </a:rPr>
              <a:t>олжности государственной гражданской службы</a:t>
            </a:r>
          </a:p>
          <a:p>
            <a:pPr marL="0" indent="0">
              <a:buNone/>
            </a:pPr>
            <a:endParaRPr lang="ru-RU" sz="14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лица, поступающие на работу на должность руководителя государственного учреждения Московской области</a:t>
            </a:r>
          </a:p>
        </p:txBody>
      </p:sp>
      <p:pic>
        <p:nvPicPr>
          <p:cNvPr id="3075" name="Picture 3" descr="C:\Users\KibarochkinaEA\Desktop\Семинар МАЙ 2022\spravki-bk-ru-1024x5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797152"/>
            <a:ext cx="576064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14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45" y="3586910"/>
            <a:ext cx="5202643" cy="1067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057" y="3574265"/>
            <a:ext cx="3834136" cy="1113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274711"/>
            <a:ext cx="85449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24: </a:t>
            </a:r>
            <a:r>
              <a:rPr lang="ru-RU" sz="2000" b="1" i="1" dirty="0" smtClean="0">
                <a:latin typeface="Century" panose="02040604050505020304" pitchFamily="18" charset="0"/>
              </a:rPr>
              <a:t>Как </a:t>
            </a:r>
            <a:r>
              <a:rPr lang="ru-RU" sz="2000" b="1" i="1" dirty="0">
                <a:latin typeface="Century" panose="02040604050505020304" pitchFamily="18" charset="0"/>
              </a:rPr>
              <a:t>должны быть отражены уничтожение  и утилизация  </a:t>
            </a:r>
            <a:r>
              <a:rPr lang="ru-RU" sz="2000" b="1" i="1" dirty="0" smtClean="0">
                <a:latin typeface="Century" panose="02040604050505020304" pitchFamily="18" charset="0"/>
              </a:rPr>
              <a:t>имущества?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6217" y="1052736"/>
            <a:ext cx="8784976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entury" panose="02040604050505020304" pitchFamily="18" charset="0"/>
              </a:rPr>
              <a:t>Если </a:t>
            </a:r>
            <a:r>
              <a:rPr lang="ru-RU" sz="2000" dirty="0">
                <a:latin typeface="Century" panose="02040604050505020304" pitchFamily="18" charset="0"/>
              </a:rPr>
              <a:t>транспортное средство утилизировано без денежной компенсации, то </a:t>
            </a:r>
            <a:r>
              <a:rPr lang="ru-RU" sz="2000" dirty="0" smtClean="0">
                <a:latin typeface="Century" panose="02040604050505020304" pitchFamily="18" charset="0"/>
              </a:rPr>
              <a:t>данные </a:t>
            </a:r>
            <a:r>
              <a:rPr lang="ru-RU" sz="2000" dirty="0">
                <a:latin typeface="Century" panose="02040604050505020304" pitchFamily="18" charset="0"/>
              </a:rPr>
              <a:t>о нем указываются в </a:t>
            </a:r>
            <a:r>
              <a:rPr lang="ru-RU" sz="2000" dirty="0" smtClean="0">
                <a:latin typeface="Century" panose="02040604050505020304" pitchFamily="18" charset="0"/>
              </a:rPr>
              <a:t>разделе </a:t>
            </a:r>
            <a:r>
              <a:rPr lang="ru-RU" sz="2000" dirty="0">
                <a:latin typeface="Century" panose="02040604050505020304" pitchFamily="18" charset="0"/>
              </a:rPr>
              <a:t>7 «Сведения </a:t>
            </a:r>
            <a:r>
              <a:rPr lang="ru-RU" sz="2000" dirty="0" smtClean="0">
                <a:latin typeface="Century" panose="02040604050505020304" pitchFamily="18" charset="0"/>
              </a:rPr>
              <a:t>             о </a:t>
            </a:r>
            <a:r>
              <a:rPr lang="ru-RU" sz="2000" dirty="0">
                <a:latin typeface="Century" panose="02040604050505020304" pitchFamily="18" charset="0"/>
              </a:rPr>
              <a:t>недвижимом имуществе, транспортных средствах и ценных бумагах, отчужденных </a:t>
            </a:r>
            <a:r>
              <a:rPr lang="ru-RU" sz="2000" dirty="0" smtClean="0">
                <a:latin typeface="Century" panose="02040604050505020304" pitchFamily="18" charset="0"/>
              </a:rPr>
              <a:t> в </a:t>
            </a:r>
            <a:r>
              <a:rPr lang="ru-RU" sz="2000" dirty="0">
                <a:latin typeface="Century" panose="02040604050505020304" pitchFamily="18" charset="0"/>
              </a:rPr>
              <a:t>течение отчетного периода в результате безвозмездной сделки».</a:t>
            </a:r>
          </a:p>
          <a:p>
            <a:r>
              <a:rPr lang="ru-RU" sz="2000" dirty="0">
                <a:latin typeface="Century" panose="02040604050505020304" pitchFamily="18" charset="0"/>
              </a:rPr>
              <a:t>Полученную компенсацию за утилизацию транспортного средства или по договору </a:t>
            </a:r>
            <a:r>
              <a:rPr lang="ru-RU" sz="2000" dirty="0" err="1">
                <a:latin typeface="Century" panose="02040604050505020304" pitchFamily="18" charset="0"/>
              </a:rPr>
              <a:t>trade-in</a:t>
            </a:r>
            <a:r>
              <a:rPr lang="ru-RU" sz="2000" dirty="0">
                <a:latin typeface="Century" panose="02040604050505020304" pitchFamily="18" charset="0"/>
              </a:rPr>
              <a:t> необходимо отразить в справке о доходах </a:t>
            </a:r>
            <a:r>
              <a:rPr lang="ru-RU" sz="2000" dirty="0" smtClean="0">
                <a:latin typeface="Century" panose="02040604050505020304" pitchFamily="18" charset="0"/>
              </a:rPr>
              <a:t>              в </a:t>
            </a:r>
            <a:r>
              <a:rPr lang="ru-RU" sz="2000" dirty="0">
                <a:latin typeface="Century" panose="02040604050505020304" pitchFamily="18" charset="0"/>
              </a:rPr>
              <a:t>Разделе 1 «Сведения о доходах»</a:t>
            </a:r>
            <a:r>
              <a:rPr lang="ru-RU" sz="2000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5545" y="4641474"/>
            <a:ext cx="8784976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entury" panose="02040604050505020304" pitchFamily="18" charset="0"/>
              </a:rPr>
              <a:t>Уничтоженные </a:t>
            </a:r>
            <a:r>
              <a:rPr lang="ru-RU" sz="2000" dirty="0">
                <a:latin typeface="Century" panose="02040604050505020304" pitchFamily="18" charset="0"/>
              </a:rPr>
              <a:t>объекты </a:t>
            </a:r>
            <a:r>
              <a:rPr lang="ru-RU" sz="2000" dirty="0" smtClean="0">
                <a:latin typeface="Century" panose="02040604050505020304" pitchFamily="18" charset="0"/>
              </a:rPr>
              <a:t>имущества не </a:t>
            </a:r>
            <a:r>
              <a:rPr lang="ru-RU" sz="2000" dirty="0">
                <a:latin typeface="Century" panose="02040604050505020304" pitchFamily="18" charset="0"/>
              </a:rPr>
              <a:t>подлежат отражению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   в разделе </a:t>
            </a:r>
            <a:r>
              <a:rPr lang="ru-RU" sz="2000" dirty="0">
                <a:latin typeface="Century" panose="02040604050505020304" pitchFamily="18" charset="0"/>
              </a:rPr>
              <a:t>7. е</a:t>
            </a:r>
            <a:r>
              <a:rPr lang="ru-RU" sz="2000" dirty="0" smtClean="0">
                <a:latin typeface="Century" panose="02040604050505020304" pitchFamily="18" charset="0"/>
              </a:rPr>
              <a:t>сли </a:t>
            </a:r>
            <a:r>
              <a:rPr lang="ru-RU" sz="2000" dirty="0">
                <a:latin typeface="Century" panose="02040604050505020304" pitchFamily="18" charset="0"/>
              </a:rPr>
              <a:t>принадлежащее на праве собственности имущество по тем или иным причинам </a:t>
            </a:r>
            <a:r>
              <a:rPr lang="ru-RU" sz="2000" dirty="0" smtClean="0">
                <a:latin typeface="Century" panose="02040604050505020304" pitchFamily="18" charset="0"/>
              </a:rPr>
              <a:t>уничтожено (</a:t>
            </a:r>
            <a:r>
              <a:rPr lang="ru-RU" sz="2000" dirty="0">
                <a:latin typeface="Century" panose="02040604050505020304" pitchFamily="18" charset="0"/>
              </a:rPr>
              <a:t>пожар, наводнение и пр</a:t>
            </a:r>
            <a:r>
              <a:rPr lang="ru-RU" sz="2000" dirty="0" smtClean="0">
                <a:latin typeface="Century" panose="02040604050505020304" pitchFamily="18" charset="0"/>
              </a:rPr>
              <a:t>., </a:t>
            </a:r>
            <a:r>
              <a:rPr lang="ru-RU" sz="2000" dirty="0">
                <a:latin typeface="Century" panose="02040604050505020304" pitchFamily="18" charset="0"/>
              </a:rPr>
              <a:t>снос ветхого </a:t>
            </a:r>
            <a:r>
              <a:rPr lang="ru-RU" sz="2000" dirty="0" smtClean="0">
                <a:latin typeface="Century" panose="02040604050505020304" pitchFamily="18" charset="0"/>
              </a:rPr>
              <a:t>жилья</a:t>
            </a:r>
            <a:r>
              <a:rPr lang="ru-RU" sz="2000" dirty="0">
                <a:latin typeface="Century" panose="02040604050505020304" pitchFamily="18" charset="0"/>
              </a:rPr>
              <a:t>) рекомендуется приобщить к справке выписку </a:t>
            </a:r>
            <a:r>
              <a:rPr lang="ru-RU" sz="2000" dirty="0" smtClean="0">
                <a:latin typeface="Century" panose="02040604050505020304" pitchFamily="18" charset="0"/>
              </a:rPr>
              <a:t>               из Росреестра, ГИБДД содержащую информацию </a:t>
            </a:r>
            <a:r>
              <a:rPr lang="ru-RU" sz="2000" dirty="0">
                <a:latin typeface="Century" panose="02040604050505020304" pitchFamily="18" charset="0"/>
              </a:rPr>
              <a:t>о прекращении права собственности на объект имущества в связи с его утратой.     </a:t>
            </a:r>
          </a:p>
        </p:txBody>
      </p:sp>
    </p:spTree>
    <p:extLst>
      <p:ext uri="{BB962C8B-B14F-4D97-AF65-F5344CB8AC3E}">
        <p14:creationId xmlns:p14="http://schemas.microsoft.com/office/powerpoint/2010/main" val="40266263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048" y="1064975"/>
            <a:ext cx="3998448" cy="5004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052736"/>
            <a:ext cx="4608512" cy="56323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Century" panose="02040604050505020304" pitchFamily="18" charset="0"/>
              </a:rPr>
              <a:t> </a:t>
            </a:r>
            <a:r>
              <a:rPr lang="ru-RU" dirty="0" smtClean="0">
                <a:latin typeface="Century" panose="02040604050505020304" pitchFamily="18" charset="0"/>
              </a:rPr>
              <a:t>    Госслужащий вправе внести изменения в уже </a:t>
            </a:r>
            <a:r>
              <a:rPr lang="ru-RU" dirty="0">
                <a:latin typeface="Century" panose="02040604050505020304" pitchFamily="18" charset="0"/>
              </a:rPr>
              <a:t>поданные сведения, если он, например, обнаружил в них ошибку. </a:t>
            </a:r>
            <a:endParaRPr lang="ru-RU" dirty="0" smtClean="0">
              <a:latin typeface="Century" panose="02040604050505020304" pitchFamily="18" charset="0"/>
            </a:endParaRPr>
          </a:p>
          <a:p>
            <a:pPr algn="just"/>
            <a:r>
              <a:rPr lang="ru-RU" dirty="0" smtClean="0">
                <a:latin typeface="Century" panose="02040604050505020304" pitchFamily="18" charset="0"/>
              </a:rPr>
              <a:t>Для </a:t>
            </a:r>
            <a:r>
              <a:rPr lang="ru-RU" dirty="0">
                <a:latin typeface="Century" panose="02040604050505020304" pitchFamily="18" charset="0"/>
              </a:rPr>
              <a:t>этого он должен подготовить новую </a:t>
            </a:r>
            <a:r>
              <a:rPr lang="ru-RU" dirty="0" smtClean="0">
                <a:latin typeface="Century" panose="02040604050505020304" pitchFamily="18" charset="0"/>
              </a:rPr>
              <a:t>справку по той же форме, что                          и </a:t>
            </a:r>
            <a:r>
              <a:rPr lang="ru-RU" dirty="0">
                <a:latin typeface="Century" panose="02040604050505020304" pitchFamily="18" charset="0"/>
              </a:rPr>
              <a:t>первоначальная. </a:t>
            </a:r>
          </a:p>
          <a:p>
            <a:pPr algn="just"/>
            <a:r>
              <a:rPr lang="ru-RU" dirty="0" smtClean="0">
                <a:latin typeface="Century" panose="02040604050505020304" pitchFamily="18" charset="0"/>
              </a:rPr>
              <a:t>     Согласно </a:t>
            </a:r>
            <a:r>
              <a:rPr lang="ru-RU" dirty="0" err="1" smtClean="0">
                <a:latin typeface="Century" panose="02040604050505020304" pitchFamily="18" charset="0"/>
              </a:rPr>
              <a:t>п.п</a:t>
            </a:r>
            <a:r>
              <a:rPr lang="ru-RU" dirty="0" smtClean="0">
                <a:latin typeface="Century" panose="02040604050505020304" pitchFamily="18" charset="0"/>
              </a:rPr>
              <a:t>. 33, 34 направить уточненные сведения в кадровую службу </a:t>
            </a:r>
            <a:r>
              <a:rPr lang="ru-RU" dirty="0">
                <a:latin typeface="Century" panose="02040604050505020304" pitchFamily="18" charset="0"/>
              </a:rPr>
              <a:t>можно </a:t>
            </a:r>
            <a:r>
              <a:rPr lang="ru-RU" dirty="0" smtClean="0">
                <a:latin typeface="Century" panose="02040604050505020304" pitchFamily="18" charset="0"/>
              </a:rPr>
              <a:t>в </a:t>
            </a:r>
            <a:r>
              <a:rPr lang="ru-RU" dirty="0">
                <a:latin typeface="Century" panose="02040604050505020304" pitchFamily="18" charset="0"/>
              </a:rPr>
              <a:t>течение месяца </a:t>
            </a:r>
            <a:r>
              <a:rPr lang="ru-RU" dirty="0" smtClean="0">
                <a:latin typeface="Century" panose="02040604050505020304" pitchFamily="18" charset="0"/>
              </a:rPr>
              <a:t>с даты окончания срока для их подачи.    </a:t>
            </a:r>
          </a:p>
          <a:p>
            <a:pPr algn="just"/>
            <a:r>
              <a:rPr lang="ru-RU" dirty="0" smtClean="0">
                <a:latin typeface="Century" panose="02040604050505020304" pitchFamily="18" charset="0"/>
              </a:rPr>
              <a:t>Например, если госслужащий представил справку 1 марта, а срок ее подачи установлен до 30 апреля,                        то уточнить сведения он может до 30 мая. </a:t>
            </a:r>
          </a:p>
          <a:p>
            <a:pPr algn="just"/>
            <a:r>
              <a:rPr lang="ru-RU" dirty="0" smtClean="0">
                <a:latin typeface="Century" panose="02040604050505020304" pitchFamily="18" charset="0"/>
              </a:rPr>
              <a:t>     Такие </a:t>
            </a:r>
            <a:r>
              <a:rPr lang="ru-RU" dirty="0">
                <a:latin typeface="Century" panose="02040604050505020304" pitchFamily="18" charset="0"/>
              </a:rPr>
              <a:t>правила установлены </a:t>
            </a:r>
            <a:r>
              <a:rPr lang="ru-RU" dirty="0" smtClean="0">
                <a:latin typeface="Century" panose="02040604050505020304" pitchFamily="18" charset="0"/>
              </a:rPr>
              <a:t>                       в пункте 8 Положения, утвержденного </a:t>
            </a:r>
            <a:r>
              <a:rPr lang="ru-RU" dirty="0">
                <a:latin typeface="Century" panose="02040604050505020304" pitchFamily="18" charset="0"/>
              </a:rPr>
              <a:t>Указом Президента РФ от 18.05.2009 </a:t>
            </a:r>
            <a:r>
              <a:rPr lang="ru-RU" dirty="0" smtClean="0">
                <a:latin typeface="Century" panose="02040604050505020304" pitchFamily="18" charset="0"/>
              </a:rPr>
              <a:t>  № </a:t>
            </a:r>
            <a:r>
              <a:rPr lang="ru-RU" dirty="0">
                <a:latin typeface="Century" panose="02040604050505020304" pitchFamily="18" charset="0"/>
              </a:rPr>
              <a:t>559.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74711"/>
            <a:ext cx="85449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</a:t>
            </a:r>
            <a:r>
              <a:rPr lang="en-US" sz="2000" b="1" i="1" u="sng" dirty="0" smtClean="0">
                <a:latin typeface="Century" panose="02040604050505020304" pitchFamily="18" charset="0"/>
              </a:rPr>
              <a:t>5</a:t>
            </a:r>
            <a:r>
              <a:rPr lang="ru-RU" sz="2000" b="1" i="1" u="sng" dirty="0" smtClean="0">
                <a:latin typeface="Century" panose="02040604050505020304" pitchFamily="18" charset="0"/>
              </a:rPr>
              <a:t>: </a:t>
            </a:r>
            <a:r>
              <a:rPr lang="ru-RU" sz="2000" b="1" i="1" dirty="0" smtClean="0">
                <a:latin typeface="Century" panose="02040604050505020304" pitchFamily="18" charset="0"/>
              </a:rPr>
              <a:t>Как </a:t>
            </a:r>
            <a:r>
              <a:rPr lang="en-US" sz="2000" b="1" i="1" dirty="0" smtClean="0">
                <a:latin typeface="Century" panose="02040604050505020304" pitchFamily="18" charset="0"/>
              </a:rPr>
              <a:t> </a:t>
            </a:r>
            <a:r>
              <a:rPr lang="ru-RU" sz="2000" b="1" i="1" dirty="0" smtClean="0">
                <a:latin typeface="Century" panose="02040604050505020304" pitchFamily="18" charset="0"/>
              </a:rPr>
              <a:t>госслужащий может подать уточненные сведения? 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7336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274711"/>
            <a:ext cx="85449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</a:t>
            </a:r>
            <a:r>
              <a:rPr lang="ru-RU" sz="2000" b="1" i="1" u="sng" dirty="0">
                <a:latin typeface="Century" panose="02040604050505020304" pitchFamily="18" charset="0"/>
              </a:rPr>
              <a:t>6</a:t>
            </a:r>
            <a:r>
              <a:rPr lang="ru-RU" sz="2000" b="1" i="1" u="sng" dirty="0" smtClean="0">
                <a:latin typeface="Century" panose="02040604050505020304" pitchFamily="18" charset="0"/>
              </a:rPr>
              <a:t>: </a:t>
            </a:r>
            <a:r>
              <a:rPr lang="ru-RU" sz="2000" b="1" i="1" dirty="0" smtClean="0">
                <a:latin typeface="Century" panose="02040604050505020304" pitchFamily="18" charset="0"/>
              </a:rPr>
              <a:t> При подаче уточненной справки основная справка остается в личном деле?</a:t>
            </a:r>
            <a:r>
              <a:rPr lang="ru-RU" sz="2000" b="1" i="1" u="sng" dirty="0" smtClean="0">
                <a:latin typeface="Century" panose="02040604050505020304" pitchFamily="18" charset="0"/>
              </a:rPr>
              <a:t> </a:t>
            </a:r>
            <a:r>
              <a:rPr lang="ru-RU" sz="2000" b="1" i="1" dirty="0" smtClean="0">
                <a:latin typeface="Century" panose="02040604050505020304" pitchFamily="18" charset="0"/>
              </a:rPr>
              <a:t> 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56851"/>
            <a:ext cx="4355976" cy="4901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7" y="1556792"/>
            <a:ext cx="453650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entury" panose="02040604050505020304" pitchFamily="18" charset="0"/>
              </a:rPr>
              <a:t>Согласно пункта 36 Методических рекомендаций представление </a:t>
            </a:r>
            <a:r>
              <a:rPr lang="ru-RU" sz="2000" dirty="0">
                <a:latin typeface="Century" panose="02040604050505020304" pitchFamily="18" charset="0"/>
              </a:rPr>
              <a:t>уточненных Сведений предусматривает повторное представление только справки, </a:t>
            </a:r>
            <a:r>
              <a:rPr lang="ru-RU" sz="2000" dirty="0" smtClean="0">
                <a:latin typeface="Century" panose="02040604050505020304" pitchFamily="18" charset="0"/>
              </a:rPr>
              <a:t>                 в </a:t>
            </a:r>
            <a:r>
              <a:rPr lang="ru-RU" sz="2000" dirty="0">
                <a:latin typeface="Century" panose="02040604050505020304" pitchFamily="18" charset="0"/>
              </a:rPr>
              <a:t>которой не отражены или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 не </a:t>
            </a:r>
            <a:r>
              <a:rPr lang="ru-RU" sz="2000" dirty="0">
                <a:latin typeface="Century" panose="02040604050505020304" pitchFamily="18" charset="0"/>
              </a:rPr>
              <a:t>полностью отражены какие-либо </a:t>
            </a:r>
            <a:r>
              <a:rPr lang="ru-RU" sz="2000" dirty="0" smtClean="0">
                <a:latin typeface="Century" panose="02040604050505020304" pitchFamily="18" charset="0"/>
              </a:rPr>
              <a:t>сведения </a:t>
            </a:r>
            <a:r>
              <a:rPr lang="ru-RU" sz="2000" dirty="0">
                <a:latin typeface="Century" panose="02040604050505020304" pitchFamily="18" charset="0"/>
              </a:rPr>
              <a:t>либо имеются </a:t>
            </a:r>
            <a:r>
              <a:rPr lang="ru-RU" sz="2000" dirty="0" smtClean="0">
                <a:latin typeface="Century" panose="02040604050505020304" pitchFamily="18" charset="0"/>
              </a:rPr>
              <a:t>ошибки</a:t>
            </a:r>
          </a:p>
          <a:p>
            <a:endParaRPr lang="ru-RU" sz="2000" dirty="0">
              <a:latin typeface="Century" panose="02040604050505020304" pitchFamily="18" charset="0"/>
            </a:endParaRPr>
          </a:p>
          <a:p>
            <a:r>
              <a:rPr lang="ru-RU" sz="2000" dirty="0" smtClean="0">
                <a:latin typeface="Century" panose="02040604050505020304" pitchFamily="18" charset="0"/>
              </a:rPr>
              <a:t>Уточненные Сведения вместе                       с основной справкой (в которую вносились уточнения) приобщаются в личное дело </a:t>
            </a:r>
            <a:endParaRPr lang="ru-RU" sz="20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9488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20" y="-32383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16632"/>
            <a:ext cx="856895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27. </a:t>
            </a:r>
            <a:r>
              <a:rPr lang="ru-RU" sz="1700" b="1" i="1" dirty="0" smtClean="0">
                <a:latin typeface="Century" panose="02040604050505020304" pitchFamily="18" charset="0"/>
              </a:rPr>
              <a:t> Насколько </a:t>
            </a:r>
            <a:r>
              <a:rPr lang="ru-RU" sz="1700" b="1" i="1" dirty="0">
                <a:latin typeface="Century" panose="02040604050505020304" pitchFamily="18" charset="0"/>
              </a:rPr>
              <a:t>оправдано требование лица, ответственного за прием справок о доходах, по предоставлению гражданскими служащими вместе </a:t>
            </a:r>
            <a:r>
              <a:rPr lang="ru-RU" sz="1700" b="1" i="1" dirty="0" smtClean="0">
                <a:latin typeface="Century" panose="02040604050505020304" pitchFamily="18" charset="0"/>
              </a:rPr>
              <a:t>                со </a:t>
            </a:r>
            <a:r>
              <a:rPr lang="ru-RU" sz="1700" b="1" i="1" dirty="0">
                <a:latin typeface="Century" panose="02040604050505020304" pitchFamily="18" charset="0"/>
              </a:rPr>
              <a:t>справками о доходах справок НДФЛ-2, выписок из банков, перечня счетов </a:t>
            </a:r>
            <a:r>
              <a:rPr lang="ru-RU" sz="1700" b="1" i="1" dirty="0" smtClean="0">
                <a:latin typeface="Century" panose="02040604050505020304" pitchFamily="18" charset="0"/>
              </a:rPr>
              <a:t>          из </a:t>
            </a:r>
            <a:r>
              <a:rPr lang="ru-RU" sz="1700" b="1" i="1" dirty="0">
                <a:latin typeface="Century" panose="02040604050505020304" pitchFamily="18" charset="0"/>
              </a:rPr>
              <a:t>личного кабинета налогоплательщика и других документов для сверки </a:t>
            </a:r>
            <a:r>
              <a:rPr lang="ru-RU" sz="1700" b="1" i="1" dirty="0" smtClean="0">
                <a:latin typeface="Century" panose="02040604050505020304" pitchFamily="18" charset="0"/>
              </a:rPr>
              <a:t>                   с </a:t>
            </a:r>
            <a:r>
              <a:rPr lang="ru-RU" sz="1700" b="1" i="1" dirty="0">
                <a:latin typeface="Century" panose="02040604050505020304" pitchFamily="18" charset="0"/>
              </a:rPr>
              <a:t>данными по справке о доходах? Существует ли типовой алгоритм действий </a:t>
            </a:r>
            <a:r>
              <a:rPr lang="ru-RU" sz="1700" b="1" i="1" dirty="0" smtClean="0">
                <a:latin typeface="Century" panose="02040604050505020304" pitchFamily="18" charset="0"/>
              </a:rPr>
              <a:t>          по </a:t>
            </a:r>
            <a:r>
              <a:rPr lang="ru-RU" sz="1700" b="1" i="1" dirty="0">
                <a:latin typeface="Century" panose="02040604050505020304" pitchFamily="18" charset="0"/>
              </a:rPr>
              <a:t>приему справок о доходах?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778625"/>
            <a:ext cx="8496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Согласно Методическим рекомендациям Минтруда России (2017) </a:t>
            </a:r>
            <a:r>
              <a:rPr lang="ru-RU" sz="1200" dirty="0" smtClean="0">
                <a:latin typeface="Century" panose="02040604050505020304" pitchFamily="18" charset="0"/>
              </a:rPr>
              <a:t>по </a:t>
            </a:r>
            <a:r>
              <a:rPr lang="ru-RU" sz="1200" dirty="0">
                <a:latin typeface="Century" panose="02040604050505020304" pitchFamily="18" charset="0"/>
              </a:rPr>
              <a:t>проведению анализа сведений о доходах, расходах, об имуществе и обязательствах имущественного характера анализ сведений входит в число основных функций органов, подразделений и должностных лиц, ответственных за профилактику коррупционных и иных правонарушений, в соответствии с положениями федерального законодательства </a:t>
            </a:r>
            <a:r>
              <a:rPr lang="ru-RU" sz="1200" dirty="0" smtClean="0">
                <a:latin typeface="Century" panose="02040604050505020304" pitchFamily="18" charset="0"/>
              </a:rPr>
              <a:t>                 о </a:t>
            </a:r>
            <a:r>
              <a:rPr lang="ru-RU" sz="1200" dirty="0">
                <a:latin typeface="Century" panose="02040604050505020304" pitchFamily="18" charset="0"/>
              </a:rPr>
              <a:t>противодействии коррупции.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В период декларационной кампании, а также при приеме на работу,  должностное лицо (лица), ответственное за профилактику коррупционных и иных правонарушений, проводит </a:t>
            </a:r>
            <a:r>
              <a:rPr lang="ru-RU" sz="1200" b="1" dirty="0" smtClean="0">
                <a:latin typeface="Century" panose="02040604050505020304" pitchFamily="18" charset="0"/>
              </a:rPr>
              <a:t>первичный анализ справки </a:t>
            </a:r>
            <a:r>
              <a:rPr lang="ru-RU" sz="1200" dirty="0" smtClean="0">
                <a:latin typeface="Century" panose="02040604050505020304" pitchFamily="18" charset="0"/>
              </a:rPr>
              <a:t>, направленный  </a:t>
            </a:r>
            <a:r>
              <a:rPr lang="ru-RU" sz="1200" dirty="0">
                <a:latin typeface="Century" panose="02040604050505020304" pitchFamily="18" charset="0"/>
              </a:rPr>
              <a:t>на выявление очевидного отсутствия необходимой информации, возможных неточностей, технических ошибок при </a:t>
            </a:r>
            <a:r>
              <a:rPr lang="ru-RU" sz="1200" dirty="0" smtClean="0">
                <a:latin typeface="Century" panose="02040604050505020304" pitchFamily="18" charset="0"/>
              </a:rPr>
              <a:t>заполнении.</a:t>
            </a:r>
            <a:endParaRPr lang="ru-RU" sz="1200" dirty="0">
              <a:latin typeface="Century" panose="02040604050505020304" pitchFamily="18" charset="0"/>
            </a:endParaRPr>
          </a:p>
          <a:p>
            <a:endParaRPr lang="ru-RU" sz="1200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9875" y="3486784"/>
            <a:ext cx="76245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Помимо первичного анализа, должное лицо (лица) ответственное за профилактику коррупционных и иных правонарушений </a:t>
            </a:r>
            <a:r>
              <a:rPr lang="ru-RU" sz="1200" dirty="0" smtClean="0">
                <a:latin typeface="Century" panose="02040604050505020304" pitchFamily="18" charset="0"/>
              </a:rPr>
              <a:t>обязано провести </a:t>
            </a:r>
            <a:r>
              <a:rPr lang="ru-RU" sz="1200" b="1" dirty="0">
                <a:latin typeface="Century" panose="02040604050505020304" pitchFamily="18" charset="0"/>
              </a:rPr>
              <a:t>детальный анализ справки</a:t>
            </a:r>
            <a:r>
              <a:rPr lang="ru-RU" sz="1200" dirty="0">
                <a:latin typeface="Century" panose="020406040505050203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9874" y="3948449"/>
            <a:ext cx="864096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Детальный анализ предполагает изучение </a:t>
            </a:r>
            <a:r>
              <a:rPr lang="ru-RU" sz="1200" dirty="0" smtClean="0">
                <a:latin typeface="Century" panose="02040604050505020304" pitchFamily="18" charset="0"/>
              </a:rPr>
              <a:t>представляемых сведений и </a:t>
            </a:r>
            <a:r>
              <a:rPr lang="ru-RU" sz="1200" dirty="0">
                <a:latin typeface="Century" panose="02040604050505020304" pitchFamily="18" charset="0"/>
              </a:rPr>
              <a:t>иной полученной информации в целях выявления признаков представления недостоверных или неполных сведений, конфликта интересов и иных нарушений. Таким образом, в случае, если  у должностного лица возникли вопросы в результате детального анализа справки, он имеет право попросить у ГГС подтверждающие </a:t>
            </a:r>
            <a:r>
              <a:rPr lang="ru-RU" sz="1200" dirty="0" smtClean="0">
                <a:latin typeface="Century" panose="02040604050505020304" pitchFamily="18" charset="0"/>
              </a:rPr>
              <a:t>документы.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А</a:t>
            </a:r>
            <a:r>
              <a:rPr lang="ru-RU" sz="1200" dirty="0" smtClean="0">
                <a:latin typeface="Century" panose="02040604050505020304" pitchFamily="18" charset="0"/>
              </a:rPr>
              <a:t>нтикоррупционное </a:t>
            </a:r>
            <a:r>
              <a:rPr lang="ru-RU" sz="1200" dirty="0">
                <a:latin typeface="Century" panose="02040604050505020304" pitchFamily="18" charset="0"/>
              </a:rPr>
              <a:t>законодательство уже склоняется к обязательности представления подтверждающих документов</a:t>
            </a:r>
            <a:r>
              <a:rPr lang="ru-RU" sz="1200" dirty="0" smtClean="0">
                <a:latin typeface="Century" panose="02040604050505020304" pitchFamily="18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>
              <a:latin typeface="Century" panose="02040604050505020304" pitchFamily="18" charset="0"/>
            </a:endParaRPr>
          </a:p>
          <a:p>
            <a:r>
              <a:rPr lang="ru-RU" sz="1200" dirty="0" smtClean="0">
                <a:latin typeface="Century" panose="02040604050505020304" pitchFamily="18" charset="0"/>
              </a:rPr>
              <a:t>Президентом </a:t>
            </a:r>
            <a:r>
              <a:rPr lang="ru-RU" sz="1200" dirty="0">
                <a:latin typeface="Century" panose="02040604050505020304" pitchFamily="18" charset="0"/>
              </a:rPr>
              <a:t>РФ 9 мая </a:t>
            </a:r>
            <a:r>
              <a:rPr lang="ru-RU" sz="1200" dirty="0" smtClean="0">
                <a:latin typeface="Century" panose="02040604050505020304" pitchFamily="18" charset="0"/>
              </a:rPr>
              <a:t>подписан </a:t>
            </a:r>
            <a:r>
              <a:rPr lang="ru-RU" sz="1200" dirty="0">
                <a:latin typeface="Century" panose="02040604050505020304" pitchFamily="18" charset="0"/>
              </a:rPr>
              <a:t>Указ № 270  о внесении изменений в порядок проверки достоверности </a:t>
            </a:r>
            <a:r>
              <a:rPr lang="ru-RU" sz="1200" dirty="0" smtClean="0">
                <a:latin typeface="Century" panose="02040604050505020304" pitchFamily="18" charset="0"/>
              </a:rPr>
              <a:t>сведений, </a:t>
            </a:r>
            <a:r>
              <a:rPr lang="ru-RU" sz="1200" dirty="0">
                <a:latin typeface="Century" panose="02040604050505020304" pitchFamily="18" charset="0"/>
              </a:rPr>
              <a:t>представляемых кандидатами на выборах. Теперь одновременно со справкой кандидат обязан представить копии </a:t>
            </a:r>
            <a:r>
              <a:rPr lang="ru-RU" sz="1200" dirty="0" smtClean="0">
                <a:latin typeface="Century" panose="02040604050505020304" pitchFamily="18" charset="0"/>
              </a:rPr>
              <a:t>документов,  подтверждающие </a:t>
            </a:r>
            <a:r>
              <a:rPr lang="ru-RU" sz="1200" dirty="0">
                <a:latin typeface="Century" panose="02040604050505020304" pitchFamily="18" charset="0"/>
              </a:rPr>
              <a:t>получение имущества в собственность</a:t>
            </a:r>
            <a:r>
              <a:rPr lang="ru-RU" sz="1200" dirty="0" smtClean="0">
                <a:latin typeface="Century" panose="02040604050505020304" pitchFamily="18" charset="0"/>
              </a:rPr>
              <a:t>. Также </a:t>
            </a:r>
            <a:r>
              <a:rPr lang="ru-RU" sz="1200" dirty="0">
                <a:latin typeface="Century" panose="02040604050505020304" pitchFamily="18" charset="0"/>
              </a:rPr>
              <a:t>к справке о расходах кандидат представляет сведения о реквизитах записи о цифровых финансовых активах в информационной системе, </a:t>
            </a:r>
            <a:r>
              <a:rPr lang="ru-RU" sz="1200" dirty="0" smtClean="0">
                <a:latin typeface="Century" panose="02040604050505020304" pitchFamily="18" charset="0"/>
              </a:rPr>
              <a:t>                     в </a:t>
            </a:r>
            <a:r>
              <a:rPr lang="ru-RU" sz="1200" dirty="0">
                <a:latin typeface="Century" panose="02040604050505020304" pitchFamily="18" charset="0"/>
              </a:rPr>
              <a:t>которой осуществляется их выпуск, вместе с выпиской из нее. В отношении цифровой валюты представляются сведения </a:t>
            </a:r>
            <a:r>
              <a:rPr lang="ru-RU" sz="1200" dirty="0" smtClean="0">
                <a:latin typeface="Century" panose="02040604050505020304" pitchFamily="18" charset="0"/>
              </a:rPr>
              <a:t> об </a:t>
            </a:r>
            <a:r>
              <a:rPr lang="ru-RU" sz="1200" dirty="0">
                <a:latin typeface="Century" panose="02040604050505020304" pitchFamily="18" charset="0"/>
              </a:rPr>
              <a:t>идентификационном номере, дате транзакции и выписка о транзакции при ее наличии по применимому праву</a:t>
            </a:r>
          </a:p>
          <a:p>
            <a:endParaRPr lang="ru-RU" sz="1200" dirty="0">
              <a:latin typeface="Century" panose="02040604050505020304" pitchFamily="18" charset="0"/>
            </a:endParaRPr>
          </a:p>
          <a:p>
            <a:endParaRPr lang="ru-RU" sz="12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4289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28. </a:t>
            </a:r>
            <a:r>
              <a:rPr lang="ru-RU" sz="1700" b="1" i="1" dirty="0" smtClean="0">
                <a:latin typeface="Century" panose="02040604050505020304" pitchFamily="18" charset="0"/>
              </a:rPr>
              <a:t> Имеет </a:t>
            </a:r>
            <a:r>
              <a:rPr lang="ru-RU" sz="1700" b="1" i="1" dirty="0">
                <a:latin typeface="Century" panose="02040604050505020304" pitchFamily="18" charset="0"/>
              </a:rPr>
              <a:t>ли право лицо, ответственное за прием справок о доходах, установить график сдачи справок ,</a:t>
            </a:r>
            <a:r>
              <a:rPr lang="ru-RU" sz="1700" b="1" i="1" dirty="0" smtClean="0">
                <a:latin typeface="Century" panose="02040604050505020304" pitchFamily="18" charset="0"/>
              </a:rPr>
              <a:t>чтобы </a:t>
            </a:r>
            <a:r>
              <a:rPr lang="ru-RU" sz="1700" b="1" i="1" dirty="0">
                <a:latin typeface="Century" panose="02040604050505020304" pitchFamily="18" charset="0"/>
              </a:rPr>
              <a:t>не произошло одновременное предоставление справок о доходах в последний день декларационной компании? Требуется ли издание нормативно-правового акта государственного органа </a:t>
            </a:r>
            <a:r>
              <a:rPr lang="ru-RU" sz="1700" b="1" i="1" dirty="0" smtClean="0">
                <a:latin typeface="Century" panose="02040604050505020304" pitchFamily="18" charset="0"/>
              </a:rPr>
              <a:t>                 по </a:t>
            </a:r>
            <a:r>
              <a:rPr lang="ru-RU" sz="1700" b="1" i="1" dirty="0">
                <a:latin typeface="Century" panose="02040604050505020304" pitchFamily="18" charset="0"/>
              </a:rPr>
              <a:t>данному вопросу?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1593960"/>
            <a:ext cx="5472609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3526" y="4402272"/>
            <a:ext cx="86709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entury" panose="02040604050505020304" pitchFamily="18" charset="0"/>
              </a:rPr>
              <a:t>Согласно </a:t>
            </a:r>
            <a:r>
              <a:rPr lang="ru-RU" sz="1600" dirty="0" smtClean="0">
                <a:latin typeface="Century" panose="02040604050505020304" pitchFamily="18" charset="0"/>
              </a:rPr>
              <a:t>пункта 18 </a:t>
            </a:r>
            <a:r>
              <a:rPr lang="ru-RU" sz="1600" dirty="0">
                <a:latin typeface="Century" panose="02040604050505020304" pitchFamily="18" charset="0"/>
              </a:rPr>
              <a:t>Методических рекомендаций Минтруда России сведения могут быть представлены служащим (работником) в любое время, начиная с 1 января года, следующего за отчетным.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entury" panose="02040604050505020304" pitchFamily="18" charset="0"/>
              </a:rPr>
              <a:t>Очень часто, в целях упорядочения процесса подачи справок государственными гражданскими служащими и во избежание ошибок при проведении  их  первичного анализа, для служащих формируется определенный график. </a:t>
            </a:r>
            <a:endParaRPr lang="ru-RU" sz="1600" dirty="0" smtClean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Вопрос </a:t>
            </a:r>
            <a:r>
              <a:rPr lang="ru-RU" sz="1600" dirty="0">
                <a:latin typeface="Century" panose="02040604050505020304" pitchFamily="18" charset="0"/>
              </a:rPr>
              <a:t>формирования графика находится в компетенции руководителя органа (организации), оформляется письмом (служебной запиской)  в адрес управлений (департаментов) и носит рекомендательный характер.</a:t>
            </a:r>
          </a:p>
        </p:txBody>
      </p:sp>
    </p:spTree>
    <p:extLst>
      <p:ext uri="{BB962C8B-B14F-4D97-AF65-F5344CB8AC3E}">
        <p14:creationId xmlns:p14="http://schemas.microsoft.com/office/powerpoint/2010/main" val="27039248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14" y="836712"/>
            <a:ext cx="8653982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29. </a:t>
            </a:r>
            <a:r>
              <a:rPr lang="ru-RU" sz="1700" b="1" i="1" dirty="0" smtClean="0">
                <a:latin typeface="Century" panose="02040604050505020304" pitchFamily="18" charset="0"/>
              </a:rPr>
              <a:t>Как поступить с датой этого года, т.к. 29-30 апреля 2023 года выпадает на выходные дни?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38033" y="1148198"/>
            <a:ext cx="381642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latin typeface="Century" panose="02040604050505020304" pitchFamily="18" charset="0"/>
              </a:rPr>
              <a:t>Пункт </a:t>
            </a:r>
            <a:r>
              <a:rPr lang="ru-RU" sz="2200" b="1" dirty="0" smtClean="0">
                <a:latin typeface="Century" panose="02040604050505020304" pitchFamily="18" charset="0"/>
              </a:rPr>
              <a:t>15 </a:t>
            </a:r>
            <a:r>
              <a:rPr lang="ru-RU" sz="2200" b="1" dirty="0">
                <a:latin typeface="Century" panose="02040604050505020304" pitchFamily="18" charset="0"/>
              </a:rPr>
              <a:t>Методических </a:t>
            </a:r>
            <a:r>
              <a:rPr lang="ru-RU" sz="2200" b="1" dirty="0" smtClean="0">
                <a:latin typeface="Century" panose="02040604050505020304" pitchFamily="18" charset="0"/>
              </a:rPr>
              <a:t>рекомендаций</a:t>
            </a:r>
            <a:r>
              <a:rPr lang="ru-RU" sz="2200" b="1" dirty="0">
                <a:latin typeface="Century" panose="02040604050505020304" pitchFamily="18" charset="0"/>
              </a:rPr>
              <a:t>:</a:t>
            </a:r>
            <a:endParaRPr lang="ru-RU" sz="2200" b="1" dirty="0" smtClean="0">
              <a:latin typeface="Century" panose="02040604050505020304" pitchFamily="18" charset="0"/>
            </a:endParaRPr>
          </a:p>
          <a:p>
            <a:endParaRPr lang="ru-RU" sz="2200" b="1" dirty="0">
              <a:latin typeface="Century" panose="02040604050505020304" pitchFamily="18" charset="0"/>
            </a:endParaRPr>
          </a:p>
          <a:p>
            <a:r>
              <a:rPr lang="ru-RU" sz="2200" b="1" dirty="0" smtClean="0">
                <a:latin typeface="Century" panose="02040604050505020304" pitchFamily="18" charset="0"/>
              </a:rPr>
              <a:t>Если </a:t>
            </a:r>
            <a:r>
              <a:rPr lang="ru-RU" sz="2200" b="1" dirty="0">
                <a:latin typeface="Century" panose="02040604050505020304" pitchFamily="18" charset="0"/>
              </a:rPr>
              <a:t>последний день срока представления сведений приходится на нерабочий день, </a:t>
            </a:r>
            <a:r>
              <a:rPr lang="ru-RU" sz="2200" b="1" dirty="0" smtClean="0">
                <a:latin typeface="Century" panose="02040604050505020304" pitchFamily="18" charset="0"/>
              </a:rPr>
              <a:t>                     то </a:t>
            </a:r>
            <a:r>
              <a:rPr lang="ru-RU" sz="2200" b="1" dirty="0">
                <a:latin typeface="Century" panose="02040604050505020304" pitchFamily="18" charset="0"/>
              </a:rPr>
              <a:t>сведения представляются </a:t>
            </a:r>
            <a:r>
              <a:rPr lang="ru-RU" sz="2200" b="1" dirty="0" smtClean="0">
                <a:latin typeface="Century" panose="02040604050505020304" pitchFamily="18" charset="0"/>
              </a:rPr>
              <a:t>                          в </a:t>
            </a:r>
            <a:r>
              <a:rPr lang="ru-RU" sz="2200" b="1" dirty="0">
                <a:latin typeface="Century" panose="02040604050505020304" pitchFamily="18" charset="0"/>
              </a:rPr>
              <a:t>последний рабочий день. </a:t>
            </a:r>
            <a:endParaRPr lang="ru-RU" sz="2200" b="1" dirty="0" smtClean="0">
              <a:latin typeface="Century" panose="02040604050505020304" pitchFamily="18" charset="0"/>
            </a:endParaRPr>
          </a:p>
          <a:p>
            <a:endParaRPr lang="ru-RU" sz="2200" b="1" dirty="0" smtClean="0">
              <a:latin typeface="Century" panose="02040604050505020304" pitchFamily="18" charset="0"/>
            </a:endParaRPr>
          </a:p>
          <a:p>
            <a:r>
              <a:rPr lang="ru-RU" sz="2200" b="1" dirty="0" smtClean="0">
                <a:latin typeface="Century" panose="02040604050505020304" pitchFamily="18" charset="0"/>
              </a:rPr>
              <a:t>В </a:t>
            </a:r>
            <a:r>
              <a:rPr lang="ru-RU" sz="2200" b="1" dirty="0">
                <a:latin typeface="Century" panose="02040604050505020304" pitchFamily="18" charset="0"/>
              </a:rPr>
              <a:t>нерабочий день сведения направляются посредством почтовой </a:t>
            </a:r>
            <a:r>
              <a:rPr lang="ru-RU" sz="2200" b="1" dirty="0" smtClean="0">
                <a:latin typeface="Century" panose="02040604050505020304" pitchFamily="18" charset="0"/>
              </a:rPr>
              <a:t>связи до 24:00.</a:t>
            </a:r>
            <a:r>
              <a:rPr lang="ru-RU" sz="2200" b="1" dirty="0">
                <a:latin typeface="Century" panose="02040604050505020304" pitchFamily="18" charset="0"/>
              </a:rPr>
              <a:t/>
            </a:r>
            <a:br>
              <a:rPr lang="ru-RU" sz="2200" b="1" dirty="0">
                <a:latin typeface="Century" panose="02040604050505020304" pitchFamily="18" charset="0"/>
              </a:rPr>
            </a:br>
            <a:endParaRPr lang="ru-RU" sz="2200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1174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30. </a:t>
            </a:r>
            <a:r>
              <a:rPr lang="ru-RU" sz="1700" b="1" i="1" dirty="0" smtClean="0">
                <a:latin typeface="Century" panose="02040604050505020304" pitchFamily="18" charset="0"/>
              </a:rPr>
              <a:t>Если внешний совместитель – преподавательская деятельность                    не предполагает подачу декларации. Указывается только доход от преподавательской деятельности, не нужно ли в справке  указывать должность  по внешнему совместительству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340768"/>
            <a:ext cx="864096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latin typeface="Century" panose="02040604050505020304" pitchFamily="18" charset="0"/>
              </a:rPr>
              <a:t>В строке «Иные доходы» в соответствии с подпунктом </a:t>
            </a:r>
            <a:r>
              <a:rPr lang="ru-RU" sz="1700" b="1" dirty="0">
                <a:latin typeface="Century" panose="02040604050505020304" pitchFamily="18" charset="0"/>
              </a:rPr>
              <a:t>11 пункта </a:t>
            </a:r>
            <a:r>
              <a:rPr lang="ru-RU" sz="1700" b="1" dirty="0" smtClean="0">
                <a:latin typeface="Century" panose="02040604050505020304" pitchFamily="18" charset="0"/>
              </a:rPr>
              <a:t>73 Методических рекомендаций указываются доходы </a:t>
            </a:r>
            <a:r>
              <a:rPr lang="ru-RU" sz="1700" b="1" dirty="0">
                <a:latin typeface="Century" panose="02040604050505020304" pitchFamily="18" charset="0"/>
              </a:rPr>
              <a:t>по трудовым договорам </a:t>
            </a:r>
            <a:r>
              <a:rPr lang="ru-RU" sz="1700" b="1" dirty="0" smtClean="0">
                <a:latin typeface="Century" panose="02040604050505020304" pitchFamily="18" charset="0"/>
              </a:rPr>
              <a:t>               по </a:t>
            </a:r>
            <a:r>
              <a:rPr lang="ru-RU" sz="1700" b="1" dirty="0">
                <a:latin typeface="Century" panose="02040604050505020304" pitchFamily="18" charset="0"/>
              </a:rPr>
              <a:t>совместительству. При этом рекомендуется указать наименование </a:t>
            </a:r>
            <a:r>
              <a:rPr lang="ru-RU" sz="1700" b="1" dirty="0" smtClean="0">
                <a:latin typeface="Century" panose="02040604050505020304" pitchFamily="18" charset="0"/>
              </a:rPr>
              <a:t>                   и </a:t>
            </a:r>
            <a:r>
              <a:rPr lang="ru-RU" sz="1700" b="1" dirty="0">
                <a:latin typeface="Century" panose="02040604050505020304" pitchFamily="18" charset="0"/>
              </a:rPr>
              <a:t>адрес места нахождения организации, от которой был получен </a:t>
            </a:r>
            <a:r>
              <a:rPr lang="ru-RU" sz="1700" b="1" dirty="0" smtClean="0">
                <a:latin typeface="Century" panose="02040604050505020304" pitchFamily="18" charset="0"/>
              </a:rPr>
              <a:t>доход</a:t>
            </a:r>
            <a:endParaRPr lang="ru-RU" sz="1700" b="1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9036" y="2636912"/>
            <a:ext cx="50350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entury" panose="02040604050505020304" pitchFamily="18" charset="0"/>
              </a:rPr>
              <a:t>В строке «Доход от </a:t>
            </a:r>
            <a:r>
              <a:rPr lang="ru-RU" sz="1600" dirty="0" smtClean="0">
                <a:latin typeface="Century" panose="02040604050505020304" pitchFamily="18" charset="0"/>
              </a:rPr>
              <a:t>педагогической и </a:t>
            </a:r>
            <a:r>
              <a:rPr lang="ru-RU" sz="1600" dirty="0">
                <a:latin typeface="Century" panose="02040604050505020304" pitchFamily="18" charset="0"/>
              </a:rPr>
              <a:t>научной деятельности в соответствии с пунктами </a:t>
            </a:r>
            <a:r>
              <a:rPr lang="ru-RU" sz="1600" dirty="0" smtClean="0">
                <a:latin typeface="Century" panose="02040604050505020304" pitchFamily="18" charset="0"/>
              </a:rPr>
              <a:t>60, 61:</a:t>
            </a:r>
          </a:p>
          <a:p>
            <a:r>
              <a:rPr lang="ru-RU" sz="1600" dirty="0" smtClean="0">
                <a:latin typeface="Century" panose="02040604050505020304" pitchFamily="18" charset="0"/>
              </a:rPr>
              <a:t> </a:t>
            </a:r>
            <a:endParaRPr lang="ru-RU" sz="1600" dirty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 </a:t>
            </a:r>
            <a:r>
              <a:rPr lang="ru-RU" sz="1600" dirty="0">
                <a:latin typeface="Century" panose="02040604050505020304" pitchFamily="18" charset="0"/>
              </a:rPr>
              <a:t>указывается сумма дохода </a:t>
            </a:r>
            <a:r>
              <a:rPr lang="ru-RU" sz="1600" dirty="0" smtClean="0">
                <a:latin typeface="Century" panose="02040604050505020304" pitchFamily="18" charset="0"/>
              </a:rPr>
              <a:t>от </a:t>
            </a:r>
            <a:r>
              <a:rPr lang="ru-RU" sz="1600" dirty="0">
                <a:latin typeface="Century" panose="02040604050505020304" pitchFamily="18" charset="0"/>
              </a:rPr>
              <a:t>педагогической деятельности (сумма дохода, </a:t>
            </a:r>
            <a:r>
              <a:rPr lang="ru-RU" sz="1600" dirty="0" smtClean="0">
                <a:latin typeface="Century" panose="02040604050505020304" pitchFamily="18" charset="0"/>
              </a:rPr>
              <a:t>содержащаяся           в справке по </a:t>
            </a:r>
            <a:r>
              <a:rPr lang="ru-RU" sz="1600" dirty="0">
                <a:latin typeface="Century" panose="02040604050505020304" pitchFamily="18" charset="0"/>
              </a:rPr>
              <a:t>форме 6-НДФЛ, </a:t>
            </a:r>
            <a:r>
              <a:rPr lang="ru-RU" sz="1600" dirty="0" smtClean="0">
                <a:latin typeface="Century" panose="02040604050505020304" pitchFamily="18" charset="0"/>
              </a:rPr>
              <a:t>выданной                                </a:t>
            </a:r>
            <a:r>
              <a:rPr lang="ru-RU" sz="1600" dirty="0">
                <a:latin typeface="Century" panose="02040604050505020304" pitchFamily="18" charset="0"/>
              </a:rPr>
              <a:t>по месту преподавания) и дохода от научной деятельности (доходы, полученные </a:t>
            </a:r>
            <a:r>
              <a:rPr lang="ru-RU" sz="1600" dirty="0" smtClean="0">
                <a:latin typeface="Century" panose="02040604050505020304" pitchFamily="18" charset="0"/>
              </a:rPr>
              <a:t>                   по </a:t>
            </a:r>
            <a:r>
              <a:rPr lang="ru-RU" sz="1600" dirty="0">
                <a:latin typeface="Century" panose="02040604050505020304" pitchFamily="18" charset="0"/>
              </a:rPr>
              <a:t>результатам заключенных договоров </a:t>
            </a:r>
            <a:r>
              <a:rPr lang="ru-RU" sz="1600" dirty="0" smtClean="0">
                <a:latin typeface="Century" panose="02040604050505020304" pitchFamily="18" charset="0"/>
              </a:rPr>
              <a:t>                     на </a:t>
            </a:r>
            <a:r>
              <a:rPr lang="ru-RU" sz="1600" dirty="0">
                <a:latin typeface="Century" panose="02040604050505020304" pitchFamily="18" charset="0"/>
              </a:rPr>
              <a:t>выполнение НИОКР и за оказание возмездных услуг в области интеллектуальной </a:t>
            </a:r>
            <a:r>
              <a:rPr lang="ru-RU" sz="1600" dirty="0" smtClean="0">
                <a:latin typeface="Century" panose="02040604050505020304" pitchFamily="18" charset="0"/>
              </a:rPr>
              <a:t>деятельности,                             от </a:t>
            </a:r>
            <a:r>
              <a:rPr lang="ru-RU" sz="1600" dirty="0">
                <a:latin typeface="Century" panose="02040604050505020304" pitchFamily="18" charset="0"/>
              </a:rPr>
              <a:t>публикации статей, учебных пособий </a:t>
            </a:r>
            <a:r>
              <a:rPr lang="ru-RU" sz="1600" dirty="0" smtClean="0">
                <a:latin typeface="Century" panose="02040604050505020304" pitchFamily="18" charset="0"/>
              </a:rPr>
              <a:t>                   и </a:t>
            </a:r>
            <a:r>
              <a:rPr lang="ru-RU" sz="1600" dirty="0">
                <a:latin typeface="Century" panose="02040604050505020304" pitchFamily="18" charset="0"/>
              </a:rPr>
              <a:t>монографий, от использования авторских или иных смежных </a:t>
            </a:r>
            <a:r>
              <a:rPr lang="ru-RU" sz="1600" dirty="0" smtClean="0">
                <a:latin typeface="Century" panose="02040604050505020304" pitchFamily="18" charset="0"/>
              </a:rPr>
              <a:t>прав</a:t>
            </a:r>
            <a:endParaRPr lang="ru-RU" sz="1600" dirty="0">
              <a:latin typeface="Century" panose="020406040505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636912"/>
            <a:ext cx="3240360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55462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48330"/>
            <a:ext cx="8784976" cy="6094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31. </a:t>
            </a:r>
            <a:r>
              <a:rPr lang="ru-RU" sz="1700" b="1" i="1" dirty="0" smtClean="0">
                <a:latin typeface="Century" panose="02040604050505020304" pitchFamily="18" charset="0"/>
              </a:rPr>
              <a:t>  Где указывать сумму возврата налога за покупку квартиры?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431360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latin typeface="Century" panose="02040604050505020304" pitchFamily="18" charset="0"/>
              </a:rPr>
              <a:t>Согласно подпункта 1 пункта 79 Методических рекомендаций сведения о денежных средствах , полученных в </a:t>
            </a:r>
            <a:r>
              <a:rPr lang="ru-RU" sz="2800" b="1" dirty="0">
                <a:latin typeface="Century" panose="02040604050505020304" pitchFamily="18" charset="0"/>
              </a:rPr>
              <a:t>виде социального, имущественного, инвестиционного налогового </a:t>
            </a:r>
            <a:r>
              <a:rPr lang="ru-RU" sz="2800" b="1" dirty="0" smtClean="0">
                <a:latin typeface="Century" panose="02040604050505020304" pitchFamily="18" charset="0"/>
              </a:rPr>
              <a:t>вычета </a:t>
            </a:r>
          </a:p>
          <a:p>
            <a:r>
              <a:rPr lang="ru-RU" sz="2800" b="1" u="sng" dirty="0" smtClean="0">
                <a:latin typeface="Century" panose="02040604050505020304" pitchFamily="18" charset="0"/>
              </a:rPr>
              <a:t>не указываются</a:t>
            </a:r>
            <a:endParaRPr lang="ru-RU" sz="2800" b="1" u="sng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2058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32. </a:t>
            </a:r>
            <a:r>
              <a:rPr lang="ru-RU" sz="1700" b="1" i="1" dirty="0" smtClean="0">
                <a:latin typeface="Century" panose="02040604050505020304" pitchFamily="18" charset="0"/>
              </a:rPr>
              <a:t>  Указываются ли переводы между своими счетами?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" y="1916832"/>
            <a:ext cx="452727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Century" panose="02040604050505020304" pitchFamily="18" charset="0"/>
              </a:rPr>
              <a:t>не указываются сведения  о денежных средствах, полученных  </a:t>
            </a:r>
            <a:r>
              <a:rPr lang="ru-RU" sz="2400" dirty="0">
                <a:latin typeface="Century" panose="02040604050505020304" pitchFamily="18" charset="0"/>
              </a:rPr>
              <a:t>в связи </a:t>
            </a:r>
            <a:r>
              <a:rPr lang="ru-RU" sz="2400" dirty="0" smtClean="0">
                <a:latin typeface="Century" panose="02040604050505020304" pitchFamily="18" charset="0"/>
              </a:rPr>
              <a:t>                   с </a:t>
            </a:r>
            <a:r>
              <a:rPr lang="ru-RU" sz="2400" dirty="0">
                <a:latin typeface="Century" panose="02040604050505020304" pitchFamily="18" charset="0"/>
              </a:rPr>
              <a:t>переводом денежных средств между своими банковскими счетами, </a:t>
            </a:r>
            <a:r>
              <a:rPr lang="ru-RU" sz="2400" dirty="0" smtClean="0">
                <a:latin typeface="Century" panose="02040604050505020304" pitchFamily="18" charset="0"/>
              </a:rPr>
              <a:t>                 а </a:t>
            </a:r>
            <a:r>
              <a:rPr lang="ru-RU" sz="2400" dirty="0">
                <a:latin typeface="Century" panose="02040604050505020304" pitchFamily="18" charset="0"/>
              </a:rPr>
              <a:t>также с зачислением </a:t>
            </a:r>
            <a:r>
              <a:rPr lang="ru-RU" sz="2400" dirty="0" smtClean="0">
                <a:latin typeface="Century" panose="02040604050505020304" pitchFamily="18" charset="0"/>
              </a:rPr>
              <a:t>                 на </a:t>
            </a:r>
            <a:r>
              <a:rPr lang="ru-RU" sz="2400" dirty="0">
                <a:latin typeface="Century" panose="02040604050505020304" pitchFamily="18" charset="0"/>
              </a:rPr>
              <a:t>свой банковский счет средств, ранее снятых </a:t>
            </a:r>
            <a:r>
              <a:rPr lang="ru-RU" sz="2400" dirty="0" smtClean="0">
                <a:latin typeface="Century" panose="02040604050505020304" pitchFamily="18" charset="0"/>
              </a:rPr>
              <a:t>                 с </a:t>
            </a:r>
            <a:r>
              <a:rPr lang="ru-RU" sz="2400" dirty="0">
                <a:latin typeface="Century" panose="02040604050505020304" pitchFamily="18" charset="0"/>
              </a:rPr>
              <a:t>другого </a:t>
            </a:r>
            <a:r>
              <a:rPr lang="ru-RU" sz="2400" dirty="0" smtClean="0">
                <a:latin typeface="Century" panose="02040604050505020304" pitchFamily="18" charset="0"/>
              </a:rPr>
              <a:t>счета </a:t>
            </a:r>
            <a:endParaRPr lang="ru-RU" sz="2400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797803"/>
            <a:ext cx="91256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300" dirty="0">
                <a:solidFill>
                  <a:prstClr val="black"/>
                </a:solidFill>
                <a:latin typeface="Century" panose="02040604050505020304" pitchFamily="18" charset="0"/>
              </a:rPr>
              <a:t>Согласно </a:t>
            </a:r>
            <a:r>
              <a:rPr lang="ru-RU" sz="2300" dirty="0" smtClean="0">
                <a:solidFill>
                  <a:prstClr val="black"/>
                </a:solidFill>
                <a:latin typeface="Century" panose="02040604050505020304" pitchFamily="18" charset="0"/>
              </a:rPr>
              <a:t>подпункта </a:t>
            </a:r>
            <a:r>
              <a:rPr lang="ru-RU" sz="2300" dirty="0">
                <a:solidFill>
                  <a:prstClr val="black"/>
                </a:solidFill>
                <a:latin typeface="Century" panose="02040604050505020304" pitchFamily="18" charset="0"/>
              </a:rPr>
              <a:t>9 пункта 79 Методических рекомендаций	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368" y="1348183"/>
            <a:ext cx="4602088" cy="5321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11085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8" y="1916832"/>
            <a:ext cx="8794207" cy="6022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33. </a:t>
            </a:r>
            <a:r>
              <a:rPr lang="ru-RU" sz="1700" b="1" i="1" dirty="0" smtClean="0">
                <a:latin typeface="Century" panose="02040604050505020304" pitchFamily="18" charset="0"/>
              </a:rPr>
              <a:t>  Как отразить доходы  </a:t>
            </a:r>
            <a:r>
              <a:rPr lang="ru-RU" sz="1700" b="1" i="1" dirty="0" err="1" smtClean="0">
                <a:latin typeface="Century" panose="02040604050505020304" pitchFamily="18" charset="0"/>
              </a:rPr>
              <a:t>самозанятого</a:t>
            </a:r>
            <a:r>
              <a:rPr lang="ru-RU" sz="1700" b="1" i="1" dirty="0" smtClean="0">
                <a:latin typeface="Century" panose="02040604050505020304" pitchFamily="18" charset="0"/>
              </a:rPr>
              <a:t>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0281" y="836712"/>
            <a:ext cx="8784976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entury" panose="02040604050505020304" pitchFamily="18" charset="0"/>
              </a:rPr>
              <a:t>Доход </a:t>
            </a:r>
            <a:r>
              <a:rPr lang="ru-RU" b="1" dirty="0">
                <a:latin typeface="Century" panose="02040604050505020304" pitchFamily="18" charset="0"/>
              </a:rPr>
              <a:t>по основному месту </a:t>
            </a:r>
            <a:r>
              <a:rPr lang="ru-RU" b="1" dirty="0" smtClean="0">
                <a:latin typeface="Century" panose="02040604050505020304" pitchFamily="18" charset="0"/>
              </a:rPr>
              <a:t>работы Раздела </a:t>
            </a:r>
            <a:r>
              <a:rPr lang="ru-RU" b="1" dirty="0">
                <a:latin typeface="Century" panose="02040604050505020304" pitchFamily="18" charset="0"/>
              </a:rPr>
              <a:t>1. СВЕДЕНИЯ О </a:t>
            </a:r>
            <a:r>
              <a:rPr lang="ru-RU" b="1" dirty="0" smtClean="0">
                <a:latin typeface="Century" panose="02040604050505020304" pitchFamily="18" charset="0"/>
              </a:rPr>
              <a:t>ДОХОДАХ</a:t>
            </a:r>
          </a:p>
          <a:p>
            <a:r>
              <a:rPr lang="ru-RU" b="1" dirty="0" smtClean="0">
                <a:latin typeface="Century" panose="02040604050505020304" pitchFamily="18" charset="0"/>
              </a:rPr>
              <a:t>Особенности </a:t>
            </a:r>
            <a:r>
              <a:rPr lang="ru-RU" b="1" dirty="0">
                <a:latin typeface="Century" panose="02040604050505020304" pitchFamily="18" charset="0"/>
              </a:rPr>
              <a:t>заполнения данного раздела отдельными категориями </a:t>
            </a:r>
            <a:r>
              <a:rPr lang="ru-RU" b="1" dirty="0" smtClean="0">
                <a:latin typeface="Century" panose="02040604050505020304" pitchFamily="18" charset="0"/>
              </a:rPr>
              <a:t>лиц:</a:t>
            </a:r>
          </a:p>
          <a:p>
            <a:endParaRPr lang="ru-RU" b="1" dirty="0">
              <a:latin typeface="Century" panose="02040604050505020304" pitchFamily="18" charset="0"/>
            </a:endParaRPr>
          </a:p>
          <a:p>
            <a:r>
              <a:rPr lang="ru-RU" b="1" dirty="0" smtClean="0">
                <a:latin typeface="Century" panose="02040604050505020304" pitchFamily="18" charset="0"/>
              </a:rPr>
              <a:t>Согласно пункта 56 Методических рекомендаций</a:t>
            </a:r>
          </a:p>
          <a:p>
            <a:r>
              <a:rPr lang="ru-RU" sz="1600" b="1" dirty="0" smtClean="0">
                <a:latin typeface="Century" panose="02040604050505020304" pitchFamily="18" charset="0"/>
              </a:rPr>
              <a:t>представление </a:t>
            </a:r>
            <a:r>
              <a:rPr lang="ru-RU" sz="1600" b="1" dirty="0">
                <a:latin typeface="Century" panose="02040604050505020304" pitchFamily="18" charset="0"/>
              </a:rPr>
              <a:t>Сведений в отношении лица, зарегистрированного в качестве индивидуального предпринимателя, применяющего специальные налоговые режимы</a:t>
            </a:r>
            <a:r>
              <a:rPr lang="ru-RU" sz="1600" b="1" dirty="0" smtClean="0">
                <a:latin typeface="Century" panose="02040604050505020304" pitchFamily="18" charset="0"/>
              </a:rPr>
              <a:t>:</a:t>
            </a:r>
          </a:p>
          <a:p>
            <a:endParaRPr lang="ru-RU" sz="1600" b="1" dirty="0">
              <a:latin typeface="Century" panose="020406040505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entury" panose="02040604050505020304" pitchFamily="18" charset="0"/>
              </a:rPr>
              <a:t> </a:t>
            </a:r>
            <a:r>
              <a:rPr lang="ru-RU" sz="1600" dirty="0">
                <a:latin typeface="Century" panose="02040604050505020304" pitchFamily="18" charset="0"/>
              </a:rPr>
              <a:t>при применении упрощенной системы налогообложения (УСН) в качестве "дохода" указывается сумма полученных доходов за налоговый период, которая подлежит указанию в налоговой декларации по налогу, уплачиваемому в связи </a:t>
            </a:r>
            <a:r>
              <a:rPr lang="ru-RU" sz="1600" dirty="0" smtClean="0">
                <a:latin typeface="Century" panose="02040604050505020304" pitchFamily="18" charset="0"/>
              </a:rPr>
              <a:t>                                   с </a:t>
            </a:r>
            <a:r>
              <a:rPr lang="ru-RU" sz="1600" dirty="0">
                <a:latin typeface="Century" panose="02040604050505020304" pitchFamily="18" charset="0"/>
              </a:rPr>
              <a:t>применением УСН, независимо от объекта налогообложения. При этом служащий (работник) может представить пояснения по существу доходов </a:t>
            </a:r>
            <a:r>
              <a:rPr lang="ru-RU" sz="1600" dirty="0" smtClean="0">
                <a:latin typeface="Century" panose="02040604050505020304" pitchFamily="18" charset="0"/>
              </a:rPr>
              <a:t>                                            от </a:t>
            </a:r>
            <a:r>
              <a:rPr lang="ru-RU" sz="1600" dirty="0">
                <a:latin typeface="Century" panose="02040604050505020304" pitchFamily="18" charset="0"/>
              </a:rPr>
              <a:t>предпринимательской деятельности, полученных им или членами его семьи, </a:t>
            </a:r>
            <a:r>
              <a:rPr lang="ru-RU" sz="1600" dirty="0" smtClean="0">
                <a:latin typeface="Century" panose="02040604050505020304" pitchFamily="18" charset="0"/>
              </a:rPr>
              <a:t>                   и </a:t>
            </a:r>
            <a:r>
              <a:rPr lang="ru-RU" sz="1600" dirty="0">
                <a:latin typeface="Century" panose="02040604050505020304" pitchFamily="18" charset="0"/>
              </a:rPr>
              <a:t>приложить их к справке;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entury" panose="02040604050505020304" pitchFamily="18" charset="0"/>
              </a:rPr>
              <a:t> </a:t>
            </a:r>
            <a:r>
              <a:rPr lang="ru-RU" sz="1600" dirty="0">
                <a:latin typeface="Century" panose="02040604050505020304" pitchFamily="18" charset="0"/>
              </a:rPr>
              <a:t>при применении патентной системы налогообложения (ПСН) в качестве "дохода" указывается сумма доходов от реализации, определяемая в соответствии со статьей 249 Налогового кодекса РФ, которая подлежит отражению в книге учета доходов индивидуального предпринимателя, применяющего ПСН;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entury" panose="02040604050505020304" pitchFamily="18" charset="0"/>
              </a:rPr>
              <a:t> </a:t>
            </a:r>
            <a:r>
              <a:rPr lang="ru-RU" sz="1600" dirty="0">
                <a:latin typeface="Century" panose="02040604050505020304" pitchFamily="18" charset="0"/>
              </a:rPr>
              <a:t>при применении системы налогообложения для сельскохозяйственных товаропроизводителей (единого сельскохозяйственного налога (ЕСХН)) в качестве "дохода" указывается сумма полученных доходов за налоговый период, которая подлежит указанию в налоговой декларации по ЕСХН, независимо от объекта налогообложения.</a:t>
            </a:r>
          </a:p>
        </p:txBody>
      </p:sp>
    </p:spTree>
    <p:extLst>
      <p:ext uri="{BB962C8B-B14F-4D97-AF65-F5344CB8AC3E}">
        <p14:creationId xmlns:p14="http://schemas.microsoft.com/office/powerpoint/2010/main" val="1361343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1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700" b="1" dirty="0" smtClean="0">
                <a:latin typeface="Century" panose="02040604050505020304" pitchFamily="18" charset="0"/>
              </a:rPr>
              <a:t>Основные аспекты  декларационной кампании</a:t>
            </a:r>
            <a:r>
              <a:rPr lang="ru-RU" sz="3100" b="1" dirty="0" smtClean="0">
                <a:latin typeface="Century" panose="02040604050505020304" pitchFamily="18" charset="0"/>
              </a:rPr>
              <a:t/>
            </a:r>
            <a:br>
              <a:rPr lang="ru-RU" sz="3100" b="1" dirty="0" smtClean="0">
                <a:latin typeface="Century" panose="02040604050505020304" pitchFamily="18" charset="0"/>
              </a:rPr>
            </a:br>
            <a:r>
              <a:rPr lang="ru-RU" sz="2000" b="1" dirty="0">
                <a:latin typeface="Century" panose="02040604050505020304" pitchFamily="18" charset="0"/>
              </a:rPr>
              <a:t>3</a:t>
            </a:r>
            <a:r>
              <a:rPr lang="ru-RU" sz="2000" b="1" dirty="0" smtClean="0">
                <a:latin typeface="Century" panose="02040604050505020304" pitchFamily="18" charset="0"/>
              </a:rPr>
              <a:t>. </a:t>
            </a:r>
            <a:r>
              <a:rPr lang="ru-RU" sz="2200" b="1" dirty="0">
                <a:latin typeface="Century" panose="02040604050505020304" pitchFamily="18" charset="0"/>
              </a:rPr>
              <a:t>Сроки представления сведений</a:t>
            </a:r>
            <a:br>
              <a:rPr lang="ru-RU" sz="2200" b="1" dirty="0">
                <a:latin typeface="Century" panose="02040604050505020304" pitchFamily="18" charset="0"/>
              </a:rPr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endParaRPr lang="ru-RU" sz="3100" b="1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323528" y="1340768"/>
            <a:ext cx="2808312" cy="3024336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Граждане, при подаче документов для наделения полномочиями по должности, назначения или избрания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на должность представляют сведения (без заполнения </a:t>
            </a:r>
            <a:r>
              <a:rPr lang="ru-RU" sz="1400" dirty="0" smtClean="0">
                <a:latin typeface="Century" panose="02040604050505020304" pitchFamily="18" charset="0"/>
                <a:hlinkClick r:id="rId3"/>
              </a:rPr>
              <a:t>раздела 2</a:t>
            </a:r>
            <a:r>
              <a:rPr lang="ru-RU" sz="1400" dirty="0" smtClean="0">
                <a:latin typeface="Century" panose="02040604050505020304" pitchFamily="18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на 1-е число месяца, предшествующего месяцу подачи документов </a:t>
            </a:r>
          </a:p>
          <a:p>
            <a:pPr marL="0" indent="0">
              <a:buNone/>
            </a:pPr>
            <a:endParaRPr lang="ru-RU" sz="1400" dirty="0" smtClean="0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3419872" y="1340769"/>
            <a:ext cx="2448272" cy="2448271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Century" panose="02040604050505020304" pitchFamily="18" charset="0"/>
              </a:rPr>
              <a:t>Г</a:t>
            </a:r>
            <a:r>
              <a:rPr lang="ru-RU" sz="1400" dirty="0" smtClean="0">
                <a:latin typeface="Century" panose="02040604050505020304" pitchFamily="18" charset="0"/>
              </a:rPr>
              <a:t>осударственные </a:t>
            </a:r>
            <a:r>
              <a:rPr lang="ru-RU" sz="1400" dirty="0">
                <a:latin typeface="Century" panose="02040604050505020304" pitchFamily="18" charset="0"/>
              </a:rPr>
              <a:t>служащие, государственные гражданские служащие, муниципальные </a:t>
            </a:r>
            <a:r>
              <a:rPr lang="ru-RU" sz="1400" dirty="0" smtClean="0">
                <a:latin typeface="Century" panose="02040604050505020304" pitchFamily="18" charset="0"/>
              </a:rPr>
              <a:t>служащие  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ежегодно</a:t>
            </a:r>
            <a:r>
              <a:rPr lang="ru-RU" sz="1400" b="1" dirty="0">
                <a:latin typeface="Century" panose="02040604050505020304" pitchFamily="18" charset="0"/>
              </a:rPr>
              <a:t>, начиная </a:t>
            </a: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с </a:t>
            </a:r>
            <a:r>
              <a:rPr lang="ru-RU" sz="1400" b="1" dirty="0">
                <a:latin typeface="Century" panose="02040604050505020304" pitchFamily="18" charset="0"/>
              </a:rPr>
              <a:t>1 января года, следующего за отчетным и не позднее </a:t>
            </a: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30 </a:t>
            </a:r>
            <a:r>
              <a:rPr lang="ru-RU" sz="1400" b="1" dirty="0">
                <a:latin typeface="Century" panose="02040604050505020304" pitchFamily="18" charset="0"/>
              </a:rPr>
              <a:t>апреля года, следующего за отчетным </a:t>
            </a: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6372200" y="1316241"/>
            <a:ext cx="24122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Century" panose="02040604050505020304" pitchFamily="18" charset="0"/>
              </a:rPr>
              <a:t>Лица, замещающие государственные должности, лица, замещающие муниципальные должности  </a:t>
            </a:r>
          </a:p>
          <a:p>
            <a:endParaRPr lang="ru-RU" sz="1400" b="1" dirty="0" smtClean="0">
              <a:latin typeface="Century" panose="02040604050505020304" pitchFamily="18" charset="0"/>
            </a:endParaRPr>
          </a:p>
          <a:p>
            <a:endParaRPr lang="ru-RU" sz="1400" b="1" dirty="0" smtClean="0">
              <a:latin typeface="Century" panose="02040604050505020304" pitchFamily="18" charset="0"/>
            </a:endParaRPr>
          </a:p>
          <a:p>
            <a:r>
              <a:rPr lang="ru-RU" sz="1400" b="1" dirty="0">
                <a:latin typeface="Century" panose="02040604050505020304" pitchFamily="18" charset="0"/>
              </a:rPr>
              <a:t>ежегодно, начиная </a:t>
            </a:r>
          </a:p>
          <a:p>
            <a:r>
              <a:rPr lang="ru-RU" sz="1400" b="1" dirty="0">
                <a:latin typeface="Century" panose="02040604050505020304" pitchFamily="18" charset="0"/>
              </a:rPr>
              <a:t>с 1 января года, следующего за отчетным </a:t>
            </a:r>
            <a:r>
              <a:rPr lang="ru-RU" sz="1400" b="1" dirty="0" smtClean="0">
                <a:latin typeface="Century" panose="02040604050505020304" pitchFamily="18" charset="0"/>
              </a:rPr>
              <a:t>не позднее </a:t>
            </a:r>
          </a:p>
          <a:p>
            <a:r>
              <a:rPr lang="ru-RU" sz="1400" b="1" dirty="0" smtClean="0">
                <a:latin typeface="Century" panose="02040604050505020304" pitchFamily="18" charset="0"/>
              </a:rPr>
              <a:t>01 апреля года, следующего за отчетным</a:t>
            </a:r>
          </a:p>
          <a:p>
            <a:endParaRPr lang="ru-RU" sz="1400" b="1" dirty="0" smtClean="0"/>
          </a:p>
          <a:p>
            <a:endParaRPr lang="ru-RU" sz="1400" b="1" dirty="0" smtClean="0"/>
          </a:p>
          <a:p>
            <a:endParaRPr lang="ru-RU" sz="1400" b="1" dirty="0"/>
          </a:p>
          <a:p>
            <a:endParaRPr lang="ru-RU" sz="1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5446390"/>
            <a:ext cx="848150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Внимание! </a:t>
            </a:r>
          </a:p>
          <a:p>
            <a:r>
              <a:rPr lang="ru-RU" sz="1600" dirty="0" smtClean="0">
                <a:latin typeface="Century" panose="02040604050505020304" pitchFamily="18" charset="0"/>
              </a:rPr>
              <a:t>Пункт 15. Методических рекомендаций. </a:t>
            </a:r>
            <a:r>
              <a:rPr lang="ru-RU" sz="1600" b="1" dirty="0" smtClean="0">
                <a:latin typeface="Century" panose="02040604050505020304" pitchFamily="18" charset="0"/>
              </a:rPr>
              <a:t>Если </a:t>
            </a:r>
            <a:r>
              <a:rPr lang="ru-RU" sz="1600" b="1" dirty="0">
                <a:latin typeface="Century" panose="02040604050505020304" pitchFamily="18" charset="0"/>
              </a:rPr>
              <a:t>последний день срока представления сведений приходится на нерабочий </a:t>
            </a:r>
            <a:r>
              <a:rPr lang="ru-RU" sz="1600" b="1" dirty="0" smtClean="0">
                <a:latin typeface="Century" panose="02040604050505020304" pitchFamily="18" charset="0"/>
              </a:rPr>
              <a:t>день, то </a:t>
            </a:r>
            <a:r>
              <a:rPr lang="ru-RU" sz="1600" b="1" dirty="0">
                <a:latin typeface="Century" panose="02040604050505020304" pitchFamily="18" charset="0"/>
              </a:rPr>
              <a:t>сведения представляются в последний рабочий день</a:t>
            </a:r>
            <a:r>
              <a:rPr lang="ru-RU" sz="1600" dirty="0">
                <a:latin typeface="Century" panose="02040604050505020304" pitchFamily="18" charset="0"/>
              </a:rPr>
              <a:t>. </a:t>
            </a:r>
            <a:r>
              <a:rPr lang="ru-RU" sz="1600" dirty="0" smtClean="0">
                <a:latin typeface="Century" panose="02040604050505020304" pitchFamily="18" charset="0"/>
              </a:rPr>
              <a:t>В </a:t>
            </a:r>
            <a:r>
              <a:rPr lang="ru-RU" sz="1600" dirty="0">
                <a:latin typeface="Century" panose="02040604050505020304" pitchFamily="18" charset="0"/>
              </a:rPr>
              <a:t>нерабочий день сведения направляются посредством почтовой связи.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2" name="Picture 4" descr="C:\Users\KibarochkinaEA\Desktop\Семинар МАЙ 2022\Кандидаты на должность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2294384" cy="151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KibarochkinaEA\Desktop\Семинар МАЙ 2022\Муницип гр служащие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829" y="3933056"/>
            <a:ext cx="2628900" cy="151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KibarochkinaEA\Desktop\Семинар МАЙ 2022\1611972336_52-p-foni-s-chinovnikami-5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933056"/>
            <a:ext cx="2304256" cy="151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15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7139"/>
            <a:ext cx="9828584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34. </a:t>
            </a:r>
            <a:r>
              <a:rPr lang="ru-RU" sz="1700" b="1" i="1" dirty="0" smtClean="0">
                <a:latin typeface="Century" panose="02040604050505020304" pitchFamily="18" charset="0"/>
              </a:rPr>
              <a:t>  Если проданы часы на </a:t>
            </a:r>
            <a:r>
              <a:rPr lang="ru-RU" sz="1700" b="1" i="1" dirty="0" err="1" smtClean="0">
                <a:latin typeface="Century" panose="02040604050505020304" pitchFamily="18" charset="0"/>
              </a:rPr>
              <a:t>Авито</a:t>
            </a:r>
            <a:r>
              <a:rPr lang="ru-RU" sz="1700" b="1" i="1" dirty="0" smtClean="0">
                <a:latin typeface="Century" panose="02040604050505020304" pitchFamily="18" charset="0"/>
              </a:rPr>
              <a:t>, где указать доход от продажи?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836712"/>
            <a:ext cx="81369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entury" panose="02040604050505020304" pitchFamily="18" charset="0"/>
              </a:rPr>
              <a:t>Согласно подпункта 9 пункта 73 Методических рекомендаций                            в строке «Иные доходы указываются </a:t>
            </a:r>
            <a:r>
              <a:rPr lang="ru-RU" sz="2000" b="1" dirty="0">
                <a:latin typeface="Century" panose="02040604050505020304" pitchFamily="18" charset="0"/>
              </a:rPr>
              <a:t>доходы, которые не были отражены в строках 1-5 </a:t>
            </a:r>
            <a:r>
              <a:rPr lang="ru-RU" sz="2000" b="1" dirty="0" smtClean="0">
                <a:latin typeface="Century" panose="02040604050505020304" pitchFamily="18" charset="0"/>
              </a:rPr>
              <a:t>справки</a:t>
            </a:r>
          </a:p>
          <a:p>
            <a:endParaRPr lang="ru-RU" sz="2000" b="1" dirty="0" smtClean="0">
              <a:latin typeface="Century" panose="02040604050505020304" pitchFamily="18" charset="0"/>
            </a:endParaRPr>
          </a:p>
          <a:p>
            <a:r>
              <a:rPr lang="ru-RU" sz="2000" b="1" dirty="0" smtClean="0">
                <a:latin typeface="Century" panose="02040604050505020304" pitchFamily="18" charset="0"/>
              </a:rPr>
              <a:t>В </a:t>
            </a:r>
            <a:r>
              <a:rPr lang="ru-RU" sz="2000" b="1" dirty="0">
                <a:latin typeface="Century" panose="02040604050505020304" pitchFamily="18" charset="0"/>
              </a:rPr>
              <a:t>случае продажи мелкого имущества (предметы обычной домашней обстановки, обихода и т.д.) рекомендуется указывать совокупный доход от их </a:t>
            </a:r>
            <a:r>
              <a:rPr lang="ru-RU" sz="2000" b="1" dirty="0" smtClean="0">
                <a:latin typeface="Century" panose="02040604050505020304" pitchFamily="18" charset="0"/>
              </a:rPr>
              <a:t>реализации</a:t>
            </a:r>
          </a:p>
          <a:p>
            <a:pPr marL="342900" indent="-342900">
              <a:buAutoNum type="arabicPeriod" startAt="73"/>
            </a:pPr>
            <a:endParaRPr lang="ru-RU" sz="2000" dirty="0" smtClean="0">
              <a:latin typeface="Century" panose="02040604050505020304" pitchFamily="18" charset="0"/>
            </a:endParaRPr>
          </a:p>
          <a:p>
            <a:endParaRPr lang="ru-RU" sz="20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8685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00" y="908720"/>
            <a:ext cx="8780388" cy="5760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77636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35. </a:t>
            </a:r>
            <a:r>
              <a:rPr lang="ru-RU" sz="1700" b="1" i="1" dirty="0" smtClean="0">
                <a:latin typeface="Century" panose="02040604050505020304" pitchFamily="18" charset="0"/>
              </a:rPr>
              <a:t>  Нужно ли указывать доход на возврат в случае, если давала деньги за сына наличными для участия в соревнованиях, а остаток вернули на карту?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052736"/>
            <a:ext cx="87849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entury" panose="02040604050505020304" pitchFamily="18" charset="0"/>
              </a:rPr>
              <a:t>В соответствии с пунктом 77 Методических рекомендаций:</a:t>
            </a:r>
          </a:p>
          <a:p>
            <a:endParaRPr lang="ru-RU" b="1" dirty="0" smtClean="0">
              <a:latin typeface="Century" panose="02040604050505020304" pitchFamily="18" charset="0"/>
            </a:endParaRPr>
          </a:p>
          <a:p>
            <a:r>
              <a:rPr lang="ru-RU" b="1" dirty="0" smtClean="0">
                <a:latin typeface="Century" panose="02040604050505020304" pitchFamily="18" charset="0"/>
              </a:rPr>
              <a:t>С </a:t>
            </a:r>
            <a:r>
              <a:rPr lang="ru-RU" b="1" dirty="0">
                <a:latin typeface="Century" panose="02040604050505020304" pitchFamily="18" charset="0"/>
              </a:rPr>
              <a:t>учетом целей антикоррупционного законодательства в строке </a:t>
            </a:r>
            <a:r>
              <a:rPr lang="ru-RU" b="1" dirty="0" smtClean="0">
                <a:latin typeface="Century" panose="02040604050505020304" pitchFamily="18" charset="0"/>
              </a:rPr>
              <a:t>"Иные </a:t>
            </a:r>
            <a:r>
              <a:rPr lang="ru-RU" b="1" dirty="0">
                <a:latin typeface="Century" panose="02040604050505020304" pitchFamily="18" charset="0"/>
              </a:rPr>
              <a:t>доходы" не указываются сведения о денежных средствах, касающихся возмещения расходов, понесенных служащим (работником), его супругой (супругом), несовершеннолетним </a:t>
            </a:r>
            <a:endParaRPr lang="ru-RU" b="1" dirty="0" smtClean="0">
              <a:latin typeface="Century" panose="02040604050505020304" pitchFamily="18" charset="0"/>
            </a:endParaRPr>
          </a:p>
          <a:p>
            <a:r>
              <a:rPr lang="ru-RU" b="1" dirty="0" smtClean="0">
                <a:latin typeface="Century" panose="02040604050505020304" pitchFamily="18" charset="0"/>
              </a:rPr>
              <a:t>ребенком</a:t>
            </a:r>
            <a:endParaRPr lang="ru-RU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46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36. </a:t>
            </a:r>
            <a:r>
              <a:rPr lang="ru-RU" sz="1700" b="1" i="1" dirty="0" smtClean="0">
                <a:latin typeface="Century" panose="02040604050505020304" pitchFamily="18" charset="0"/>
              </a:rPr>
              <a:t>  Как отобразить кэш - </a:t>
            </a:r>
            <a:r>
              <a:rPr lang="ru-RU" sz="1700" b="1" i="1" dirty="0" err="1" smtClean="0">
                <a:latin typeface="Century" panose="02040604050505020304" pitchFamily="18" charset="0"/>
              </a:rPr>
              <a:t>бэк</a:t>
            </a:r>
            <a:r>
              <a:rPr lang="ru-RU" sz="1700" b="1" i="1" dirty="0" smtClean="0">
                <a:latin typeface="Century" panose="02040604050505020304" pitchFamily="18" charset="0"/>
              </a:rPr>
              <a:t> за отпуск по России?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5281" y="836712"/>
            <a:ext cx="388843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entury" panose="02040604050505020304" pitchFamily="18" charset="0"/>
              </a:rPr>
              <a:t>Согласно подпункта 3 пункта 79 Методических рекомендаций</a:t>
            </a:r>
          </a:p>
          <a:p>
            <a:endParaRPr lang="ru-RU" b="1" dirty="0">
              <a:latin typeface="Century" panose="02040604050505020304" pitchFamily="18" charset="0"/>
            </a:endParaRPr>
          </a:p>
          <a:p>
            <a:endParaRPr lang="ru-RU" b="1" dirty="0" smtClean="0">
              <a:latin typeface="Century" panose="02040604050505020304" pitchFamily="18" charset="0"/>
            </a:endParaRPr>
          </a:p>
          <a:p>
            <a:r>
              <a:rPr lang="ru-RU" sz="2000" dirty="0" smtClean="0">
                <a:latin typeface="Century" panose="02040604050505020304" pitchFamily="18" charset="0"/>
              </a:rPr>
              <a:t>не </a:t>
            </a:r>
            <a:r>
              <a:rPr lang="ru-RU" sz="2000" dirty="0">
                <a:latin typeface="Century" panose="02040604050505020304" pitchFamily="18" charset="0"/>
              </a:rPr>
              <a:t>указываются сведения </a:t>
            </a:r>
            <a:r>
              <a:rPr lang="ru-RU" sz="2000" dirty="0" smtClean="0">
                <a:latin typeface="Century" panose="02040604050505020304" pitchFamily="18" charset="0"/>
              </a:rPr>
              <a:t>               о </a:t>
            </a:r>
            <a:r>
              <a:rPr lang="ru-RU" sz="2000" dirty="0">
                <a:latin typeface="Century" panose="02040604050505020304" pitchFamily="18" charset="0"/>
              </a:rPr>
              <a:t>денежных средствах, </a:t>
            </a:r>
            <a:r>
              <a:rPr lang="ru-RU" sz="2000" dirty="0" smtClean="0">
                <a:latin typeface="Century" panose="02040604050505020304" pitchFamily="18" charset="0"/>
              </a:rPr>
              <a:t>полученных </a:t>
            </a:r>
            <a:r>
              <a:rPr lang="ru-RU" sz="2000" dirty="0">
                <a:latin typeface="Century" panose="02040604050505020304" pitchFamily="18" charset="0"/>
              </a:rPr>
              <a:t>в качестве бонусных баллов, бонусов </a:t>
            </a:r>
            <a:r>
              <a:rPr lang="ru-RU" sz="2000" dirty="0" smtClean="0">
                <a:latin typeface="Century" panose="02040604050505020304" pitchFamily="18" charset="0"/>
              </a:rPr>
              <a:t>            на </a:t>
            </a:r>
            <a:r>
              <a:rPr lang="ru-RU" sz="2000" dirty="0">
                <a:latin typeface="Century" panose="02040604050505020304" pitchFamily="18" charset="0"/>
              </a:rPr>
              <a:t>накопительных дисконтных картах, начисленных банками </a:t>
            </a:r>
            <a:r>
              <a:rPr lang="ru-RU" sz="2000" dirty="0" smtClean="0">
                <a:latin typeface="Century" panose="02040604050505020304" pitchFamily="18" charset="0"/>
              </a:rPr>
              <a:t>                   и </a:t>
            </a:r>
            <a:r>
              <a:rPr lang="ru-RU" sz="2000" dirty="0">
                <a:latin typeface="Century" panose="02040604050505020304" pitchFamily="18" charset="0"/>
              </a:rPr>
              <a:t>иными организациями </a:t>
            </a:r>
            <a:r>
              <a:rPr lang="ru-RU" sz="2000" dirty="0" smtClean="0">
                <a:latin typeface="Century" panose="02040604050505020304" pitchFamily="18" charset="0"/>
              </a:rPr>
              <a:t>              за </a:t>
            </a:r>
            <a:r>
              <a:rPr lang="ru-RU" sz="2000" dirty="0">
                <a:latin typeface="Century" panose="02040604050505020304" pitchFamily="18" charset="0"/>
              </a:rPr>
              <a:t>пользование их услугами, в том числе в виде денежных средств ("</a:t>
            </a:r>
            <a:r>
              <a:rPr lang="ru-RU" sz="2000" dirty="0" err="1">
                <a:latin typeface="Century" panose="02040604050505020304" pitchFamily="18" charset="0"/>
              </a:rPr>
              <a:t>кешбэк</a:t>
            </a:r>
            <a:r>
              <a:rPr lang="ru-RU" sz="2000" dirty="0">
                <a:latin typeface="Century" panose="02040604050505020304" pitchFamily="18" charset="0"/>
              </a:rPr>
              <a:t> сервис"), включая т.н. "туристический </a:t>
            </a:r>
            <a:r>
              <a:rPr lang="ru-RU" sz="2000" dirty="0" err="1">
                <a:latin typeface="Century" panose="02040604050505020304" pitchFamily="18" charset="0"/>
              </a:rPr>
              <a:t>кешбэк</a:t>
            </a:r>
            <a:r>
              <a:rPr lang="ru-RU" sz="2000" dirty="0">
                <a:latin typeface="Century" panose="02040604050505020304" pitchFamily="18" charset="0"/>
              </a:rPr>
              <a:t>", "детский </a:t>
            </a:r>
            <a:r>
              <a:rPr lang="ru-RU" sz="2000" dirty="0" err="1">
                <a:latin typeface="Century" panose="02040604050505020304" pitchFamily="18" charset="0"/>
              </a:rPr>
              <a:t>кешбэк</a:t>
            </a:r>
            <a:r>
              <a:rPr lang="ru-RU" sz="2000" dirty="0">
                <a:latin typeface="Century" panose="02040604050505020304" pitchFamily="18" charset="0"/>
              </a:rPr>
              <a:t>" </a:t>
            </a:r>
            <a:r>
              <a:rPr lang="ru-RU" sz="2000" dirty="0" smtClean="0">
                <a:latin typeface="Century" panose="02040604050505020304" pitchFamily="18" charset="0"/>
              </a:rPr>
              <a:t>           и </a:t>
            </a:r>
            <a:r>
              <a:rPr lang="ru-RU" sz="2000" dirty="0">
                <a:latin typeface="Century" panose="02040604050505020304" pitchFamily="18" charset="0"/>
              </a:rPr>
              <a:t>др.;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836712"/>
            <a:ext cx="4896544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0045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3795"/>
            <a:ext cx="9143999" cy="5864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37. </a:t>
            </a:r>
            <a:r>
              <a:rPr lang="ru-RU" sz="1700" b="1" i="1" dirty="0" smtClean="0">
                <a:latin typeface="Century" panose="02040604050505020304" pitchFamily="18" charset="0"/>
              </a:rPr>
              <a:t>  Как отображать доход от той же организации, если в отчетном периоде с технической должности сотрудник переведен а на государственную гражданскую службу?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7248" y="2996952"/>
            <a:ext cx="8549501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latin typeface="Century" panose="02040604050505020304" pitchFamily="18" charset="0"/>
              </a:rPr>
              <a:t>В </a:t>
            </a:r>
            <a:r>
              <a:rPr lang="ru-RU" sz="1700" dirty="0">
                <a:latin typeface="Century" panose="02040604050505020304" pitchFamily="18" charset="0"/>
              </a:rPr>
              <a:t>данной строке указывается доход, полученный служащим (работником) </a:t>
            </a:r>
            <a:r>
              <a:rPr lang="ru-RU" sz="1700" dirty="0" smtClean="0">
                <a:latin typeface="Century" panose="02040604050505020304" pitchFamily="18" charset="0"/>
              </a:rPr>
              <a:t>                  в </a:t>
            </a:r>
            <a:r>
              <a:rPr lang="ru-RU" sz="1700" dirty="0">
                <a:latin typeface="Century" panose="02040604050505020304" pitchFamily="18" charset="0"/>
              </a:rPr>
              <a:t>том государственном органе (организации), в котором он замещал должность на отчетную дату. Указанию подлежит общая сумма дохода, содержащаяся </a:t>
            </a:r>
            <a:r>
              <a:rPr lang="ru-RU" sz="1700" dirty="0" smtClean="0">
                <a:latin typeface="Century" panose="02040604050505020304" pitchFamily="18" charset="0"/>
              </a:rPr>
              <a:t>                в </a:t>
            </a:r>
            <a:r>
              <a:rPr lang="ru-RU" sz="1700" dirty="0">
                <a:latin typeface="Century" panose="02040604050505020304" pitchFamily="18" charset="0"/>
              </a:rPr>
              <a:t>справке по форме 6-НДФЛ, выдаваемой по месту службы (работы) (графа "Общая сумма дохода"). </a:t>
            </a:r>
            <a:endParaRPr lang="ru-RU" sz="1700" dirty="0" smtClean="0">
              <a:latin typeface="Century" panose="02040604050505020304" pitchFamily="18" charset="0"/>
            </a:endParaRPr>
          </a:p>
          <a:p>
            <a:r>
              <a:rPr lang="ru-RU" sz="1700" dirty="0" smtClean="0">
                <a:latin typeface="Century" panose="02040604050505020304" pitchFamily="18" charset="0"/>
              </a:rPr>
              <a:t>Если </a:t>
            </a:r>
            <a:r>
              <a:rPr lang="ru-RU" sz="1700" dirty="0">
                <a:latin typeface="Century" panose="02040604050505020304" pitchFamily="18" charset="0"/>
              </a:rPr>
              <a:t>по основному месту работы получен доход, который не включен </a:t>
            </a:r>
            <a:r>
              <a:rPr lang="ru-RU" sz="1700" dirty="0" smtClean="0">
                <a:latin typeface="Century" panose="02040604050505020304" pitchFamily="18" charset="0"/>
              </a:rPr>
              <a:t>                    в </a:t>
            </a:r>
            <a:r>
              <a:rPr lang="ru-RU" sz="1700" dirty="0">
                <a:latin typeface="Century" panose="02040604050505020304" pitchFamily="18" charset="0"/>
              </a:rPr>
              <a:t>справку по форме 6-НДФЛ, он подлежит указанию в иных доходах. </a:t>
            </a:r>
            <a:endParaRPr lang="ru-RU" sz="1700" dirty="0" smtClean="0">
              <a:latin typeface="Century" panose="02040604050505020304" pitchFamily="18" charset="0"/>
            </a:endParaRPr>
          </a:p>
          <a:p>
            <a:endParaRPr lang="ru-RU" sz="1700" dirty="0">
              <a:latin typeface="Century" panose="02040604050505020304" pitchFamily="18" charset="0"/>
            </a:endParaRPr>
          </a:p>
          <a:p>
            <a:r>
              <a:rPr lang="ru-RU" sz="1700" dirty="0" smtClean="0">
                <a:latin typeface="Century" panose="02040604050505020304" pitchFamily="18" charset="0"/>
              </a:rPr>
              <a:t>Служащий </a:t>
            </a:r>
            <a:r>
              <a:rPr lang="ru-RU" sz="1700" dirty="0">
                <a:latin typeface="Century" panose="02040604050505020304" pitchFamily="18" charset="0"/>
              </a:rPr>
              <a:t>(работник) может представить пояснения, если его доходы, указанные в разделе 1 справки и в справке по форме 6-НДФЛ отличаются, </a:t>
            </a:r>
            <a:r>
              <a:rPr lang="ru-RU" sz="1700" dirty="0" smtClean="0">
                <a:latin typeface="Century" panose="02040604050505020304" pitchFamily="18" charset="0"/>
              </a:rPr>
              <a:t>                 и </a:t>
            </a:r>
            <a:r>
              <a:rPr lang="ru-RU" sz="1700" dirty="0">
                <a:latin typeface="Century" panose="02040604050505020304" pitchFamily="18" charset="0"/>
              </a:rPr>
              <a:t>приложить их к справке</a:t>
            </a:r>
            <a:r>
              <a:rPr lang="ru-RU" sz="1700" dirty="0" smtClean="0">
                <a:latin typeface="Century" panose="02040604050505020304" pitchFamily="18" charset="0"/>
              </a:rPr>
              <a:t>.</a:t>
            </a:r>
          </a:p>
          <a:p>
            <a:endParaRPr lang="ru-RU" sz="1700" dirty="0">
              <a:latin typeface="Century" panose="02040604050505020304" pitchFamily="18" charset="0"/>
            </a:endParaRPr>
          </a:p>
          <a:p>
            <a:r>
              <a:rPr lang="ru-RU" sz="1700" dirty="0" smtClean="0">
                <a:latin typeface="Century" panose="02040604050505020304" pitchFamily="18" charset="0"/>
              </a:rPr>
              <a:t>Основание: </a:t>
            </a:r>
            <a:r>
              <a:rPr lang="ru-RU" sz="1700" dirty="0">
                <a:latin typeface="Century" panose="02040604050505020304" pitchFamily="18" charset="0"/>
              </a:rPr>
              <a:t>при перемещении по </a:t>
            </a:r>
            <a:r>
              <a:rPr lang="ru-RU" sz="1700" dirty="0" smtClean="0">
                <a:latin typeface="Century" panose="02040604050505020304" pitchFamily="18" charset="0"/>
              </a:rPr>
              <a:t>службе не меняются работодатель, ИНН, табельный номер и лицевой счет работника. </a:t>
            </a:r>
            <a:endParaRPr lang="ru-RU" sz="1700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412776"/>
            <a:ext cx="56886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entury" panose="02040604050505020304" pitchFamily="18" charset="0"/>
              </a:rPr>
              <a:t>Согласно </a:t>
            </a:r>
            <a:r>
              <a:rPr lang="ru-RU" b="1" dirty="0" smtClean="0">
                <a:latin typeface="Century" panose="02040604050505020304" pitchFamily="18" charset="0"/>
              </a:rPr>
              <a:t>пункта 54 Методических рекомендаций </a:t>
            </a:r>
          </a:p>
          <a:p>
            <a:r>
              <a:rPr lang="ru-RU" b="1" dirty="0" smtClean="0">
                <a:latin typeface="Century" panose="02040604050505020304" pitchFamily="18" charset="0"/>
              </a:rPr>
              <a:t>доход </a:t>
            </a:r>
            <a:r>
              <a:rPr lang="ru-RU" b="1" dirty="0">
                <a:latin typeface="Century" panose="02040604050505020304" pitchFamily="18" charset="0"/>
              </a:rPr>
              <a:t>отображается в строке «Доход по основному месту работы»</a:t>
            </a:r>
          </a:p>
        </p:txBody>
      </p:sp>
    </p:spTree>
    <p:extLst>
      <p:ext uri="{BB962C8B-B14F-4D97-AF65-F5344CB8AC3E}">
        <p14:creationId xmlns:p14="http://schemas.microsoft.com/office/powerpoint/2010/main" val="412485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38. </a:t>
            </a:r>
            <a:r>
              <a:rPr lang="ru-RU" sz="1700" b="1" i="1" dirty="0" smtClean="0">
                <a:latin typeface="Century" panose="02040604050505020304" pitchFamily="18" charset="0"/>
              </a:rPr>
              <a:t>  Нужно ли материальную помощь по основному месту работы вписывать в доходы?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3648" y="1829459"/>
            <a:ext cx="441455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entury" panose="02040604050505020304" pitchFamily="18" charset="0"/>
              </a:rPr>
              <a:t>В </a:t>
            </a:r>
            <a:r>
              <a:rPr lang="ru-RU" sz="1700" dirty="0">
                <a:latin typeface="Century" panose="02040604050505020304" pitchFamily="18" charset="0"/>
              </a:rPr>
              <a:t>данной строке указывается доход, полученный служащим (работником) </a:t>
            </a:r>
            <a:r>
              <a:rPr lang="ru-RU" sz="1700" dirty="0" smtClean="0">
                <a:latin typeface="Century" panose="02040604050505020304" pitchFamily="18" charset="0"/>
              </a:rPr>
              <a:t>              в </a:t>
            </a:r>
            <a:r>
              <a:rPr lang="ru-RU" sz="1700" dirty="0">
                <a:latin typeface="Century" panose="02040604050505020304" pitchFamily="18" charset="0"/>
              </a:rPr>
              <a:t>том государственном органе (организации), в котором он замещал должность на отчетную дату. Указанию подлежит общая сумма дохода, содержащаяся в справке </a:t>
            </a:r>
            <a:r>
              <a:rPr lang="ru-RU" sz="1700" dirty="0" smtClean="0">
                <a:latin typeface="Century" panose="02040604050505020304" pitchFamily="18" charset="0"/>
              </a:rPr>
              <a:t>             по </a:t>
            </a:r>
            <a:r>
              <a:rPr lang="ru-RU" sz="1700" dirty="0">
                <a:latin typeface="Century" panose="02040604050505020304" pitchFamily="18" charset="0"/>
              </a:rPr>
              <a:t>форме 6-НДФЛ, выдаваемой </a:t>
            </a:r>
            <a:r>
              <a:rPr lang="ru-RU" sz="1700" dirty="0" smtClean="0">
                <a:latin typeface="Century" panose="02040604050505020304" pitchFamily="18" charset="0"/>
              </a:rPr>
              <a:t>                   по </a:t>
            </a:r>
            <a:r>
              <a:rPr lang="ru-RU" sz="1700" dirty="0">
                <a:latin typeface="Century" panose="02040604050505020304" pitchFamily="18" charset="0"/>
              </a:rPr>
              <a:t>месту службы (работы) </a:t>
            </a:r>
            <a:r>
              <a:rPr lang="ru-RU" sz="1700" dirty="0" smtClean="0">
                <a:latin typeface="Century" panose="02040604050505020304" pitchFamily="18" charset="0"/>
              </a:rPr>
              <a:t>                (</a:t>
            </a:r>
            <a:r>
              <a:rPr lang="ru-RU" sz="1700" dirty="0">
                <a:latin typeface="Century" panose="02040604050505020304" pitchFamily="18" charset="0"/>
              </a:rPr>
              <a:t>графа "Общая сумма дохода"). </a:t>
            </a:r>
            <a:endParaRPr lang="ru-RU" sz="1700" dirty="0" smtClean="0">
              <a:latin typeface="Century" panose="02040604050505020304" pitchFamily="18" charset="0"/>
            </a:endParaRPr>
          </a:p>
          <a:p>
            <a:endParaRPr lang="ru-RU" sz="1700" dirty="0" smtClean="0">
              <a:latin typeface="Century" panose="020406040505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entury" panose="02040604050505020304" pitchFamily="18" charset="0"/>
              </a:rPr>
              <a:t>Если </a:t>
            </a:r>
            <a:r>
              <a:rPr lang="ru-RU" sz="1700" dirty="0">
                <a:latin typeface="Century" panose="02040604050505020304" pitchFamily="18" charset="0"/>
              </a:rPr>
              <a:t>по основному месту работы </a:t>
            </a:r>
            <a:r>
              <a:rPr lang="ru-RU" sz="1700" dirty="0" smtClean="0">
                <a:latin typeface="Century" panose="02040604050505020304" pitchFamily="18" charset="0"/>
              </a:rPr>
              <a:t>получена материальная помощь, которая </a:t>
            </a:r>
            <a:r>
              <a:rPr lang="ru-RU" sz="1700" dirty="0">
                <a:latin typeface="Century" panose="02040604050505020304" pitchFamily="18" charset="0"/>
              </a:rPr>
              <a:t>не </a:t>
            </a:r>
            <a:r>
              <a:rPr lang="ru-RU" sz="1700" dirty="0" smtClean="0">
                <a:latin typeface="Century" panose="02040604050505020304" pitchFamily="18" charset="0"/>
              </a:rPr>
              <a:t>включена </a:t>
            </a:r>
            <a:r>
              <a:rPr lang="ru-RU" sz="1700" dirty="0">
                <a:latin typeface="Century" panose="02040604050505020304" pitchFamily="18" charset="0"/>
              </a:rPr>
              <a:t>в справку </a:t>
            </a:r>
            <a:r>
              <a:rPr lang="ru-RU" sz="1700" dirty="0" smtClean="0">
                <a:latin typeface="Century" panose="02040604050505020304" pitchFamily="18" charset="0"/>
              </a:rPr>
              <a:t>                по </a:t>
            </a:r>
            <a:r>
              <a:rPr lang="ru-RU" sz="1700" dirty="0">
                <a:latin typeface="Century" panose="02040604050505020304" pitchFamily="18" charset="0"/>
              </a:rPr>
              <a:t>форме 6-НДФЛ, </a:t>
            </a:r>
            <a:r>
              <a:rPr lang="ru-RU" sz="1700" dirty="0" smtClean="0">
                <a:latin typeface="Century" panose="02040604050505020304" pitchFamily="18" charset="0"/>
              </a:rPr>
              <a:t>она </a:t>
            </a:r>
            <a:r>
              <a:rPr lang="ru-RU" sz="1700" dirty="0">
                <a:latin typeface="Century" panose="02040604050505020304" pitchFamily="18" charset="0"/>
              </a:rPr>
              <a:t>подлежит указанию в иных </a:t>
            </a:r>
            <a:r>
              <a:rPr lang="ru-RU" sz="1700" dirty="0" smtClean="0">
                <a:latin typeface="Century" panose="02040604050505020304" pitchFamily="18" charset="0"/>
              </a:rPr>
              <a:t>доходах</a:t>
            </a:r>
            <a:r>
              <a:rPr lang="ru-RU" sz="1700" dirty="0">
                <a:latin typeface="Century" panose="02040604050505020304" pitchFamily="18" charset="0"/>
              </a:rPr>
              <a:t> </a:t>
            </a:r>
            <a:r>
              <a:rPr lang="ru-RU" sz="1700" dirty="0" smtClean="0">
                <a:latin typeface="Century" panose="02040604050505020304" pitchFamily="18" charset="0"/>
              </a:rPr>
              <a:t>(прописывается какая материальная помощь и за что)</a:t>
            </a:r>
            <a:endParaRPr lang="ru-RU" sz="1700" dirty="0">
              <a:latin typeface="Century" panose="020406040505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585" y="2101291"/>
            <a:ext cx="4176464" cy="42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3648" y="855968"/>
            <a:ext cx="874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prstClr val="black"/>
                </a:solidFill>
                <a:latin typeface="Century" panose="02040604050505020304" pitchFamily="18" charset="0"/>
              </a:rPr>
              <a:t>Согласно </a:t>
            </a:r>
            <a:r>
              <a:rPr lang="ru-RU" sz="2000" dirty="0" smtClean="0">
                <a:solidFill>
                  <a:prstClr val="black"/>
                </a:solidFill>
                <a:latin typeface="Century" panose="02040604050505020304" pitchFamily="18" charset="0"/>
              </a:rPr>
              <a:t>пункта 54 Методических рекомендаций  </a:t>
            </a:r>
            <a:r>
              <a:rPr lang="ru-RU" sz="2000" dirty="0">
                <a:solidFill>
                  <a:prstClr val="black"/>
                </a:solidFill>
                <a:latin typeface="Century" panose="02040604050505020304" pitchFamily="18" charset="0"/>
              </a:rPr>
              <a:t>данный </a:t>
            </a:r>
            <a:r>
              <a:rPr lang="ru-RU" sz="2000" dirty="0" smtClean="0">
                <a:solidFill>
                  <a:prstClr val="black"/>
                </a:solidFill>
                <a:latin typeface="Century" panose="02040604050505020304" pitchFamily="18" charset="0"/>
              </a:rPr>
              <a:t>доход </a:t>
            </a:r>
            <a:r>
              <a:rPr lang="ru-RU" sz="2000" dirty="0" smtClean="0">
                <a:latin typeface="Century" panose="02040604050505020304" pitchFamily="18" charset="0"/>
              </a:rPr>
              <a:t>отображается </a:t>
            </a:r>
            <a:r>
              <a:rPr lang="ru-RU" sz="2000" dirty="0">
                <a:latin typeface="Century" panose="02040604050505020304" pitchFamily="18" charset="0"/>
              </a:rPr>
              <a:t>в строке </a:t>
            </a:r>
            <a:r>
              <a:rPr lang="ru-RU" sz="2000" dirty="0" smtClean="0">
                <a:latin typeface="Century" panose="02040604050505020304" pitchFamily="18" charset="0"/>
              </a:rPr>
              <a:t>«</a:t>
            </a:r>
            <a:r>
              <a:rPr lang="ru-RU" sz="2000" dirty="0">
                <a:latin typeface="Century" panose="02040604050505020304" pitchFamily="18" charset="0"/>
              </a:rPr>
              <a:t>Доход по основному месту работы</a:t>
            </a:r>
            <a:r>
              <a:rPr lang="ru-RU" sz="2000" dirty="0" smtClean="0">
                <a:latin typeface="Century" panose="02040604050505020304" pitchFamily="18" charset="0"/>
              </a:rPr>
              <a:t>» </a:t>
            </a:r>
            <a:r>
              <a:rPr lang="ru-RU" sz="2000" dirty="0" smtClean="0">
                <a:solidFill>
                  <a:prstClr val="black"/>
                </a:solidFill>
                <a:latin typeface="Century" panose="02040604050505020304" pitchFamily="18" charset="0"/>
              </a:rPr>
              <a:t> </a:t>
            </a:r>
            <a:endParaRPr lang="ru-RU" sz="2000" b="1" i="1" dirty="0">
              <a:solidFill>
                <a:prstClr val="black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11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39. </a:t>
            </a:r>
            <a:r>
              <a:rPr lang="ru-RU" sz="1700" b="1" i="1" dirty="0" smtClean="0">
                <a:latin typeface="Century" panose="02040604050505020304" pitchFamily="18" charset="0"/>
              </a:rPr>
              <a:t>  Нужно ли в указывать в доходах супруги-пенсионера компенсацию Губернатора за коммунальные  услуги? Нужно ли запрашивать справку из соцзащиты, поясняющую данную компенсацию?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340768"/>
            <a:ext cx="381642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entury" panose="02040604050505020304" pitchFamily="18" charset="0"/>
              </a:rPr>
              <a:t>Согласно подпункту 23 пункта 73 Методических рекомендаций:</a:t>
            </a:r>
          </a:p>
          <a:p>
            <a:endParaRPr lang="ru-RU" dirty="0">
              <a:latin typeface="Century" panose="02040604050505020304" pitchFamily="18" charset="0"/>
            </a:endParaRPr>
          </a:p>
          <a:p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В строке «Иные доходы» указываются суммы </a:t>
            </a:r>
            <a:r>
              <a:rPr lang="ru-RU" dirty="0">
                <a:latin typeface="Century" panose="02040604050505020304" pitchFamily="18" charset="0"/>
              </a:rPr>
              <a:t>полной </a:t>
            </a:r>
            <a:r>
              <a:rPr lang="ru-RU" dirty="0" smtClean="0">
                <a:latin typeface="Century" panose="02040604050505020304" pitchFamily="18" charset="0"/>
              </a:rPr>
              <a:t>            или </a:t>
            </a:r>
            <a:r>
              <a:rPr lang="ru-RU" dirty="0">
                <a:latin typeface="Century" panose="02040604050505020304" pitchFamily="18" charset="0"/>
              </a:rPr>
              <a:t>частичной компенсации служащим (работникам) </a:t>
            </a:r>
            <a:r>
              <a:rPr lang="ru-RU" dirty="0" smtClean="0">
                <a:latin typeface="Century" panose="02040604050505020304" pitchFamily="18" charset="0"/>
              </a:rPr>
              <a:t>             и </a:t>
            </a:r>
            <a:r>
              <a:rPr lang="ru-RU" dirty="0">
                <a:latin typeface="Century" panose="02040604050505020304" pitchFamily="18" charset="0"/>
              </a:rPr>
              <a:t>(или) членам их семей товара, работы и (или) услуги в виде выдачи наличных денежных средств (зачисления </a:t>
            </a:r>
            <a:r>
              <a:rPr lang="ru-RU" dirty="0" smtClean="0">
                <a:latin typeface="Century" panose="02040604050505020304" pitchFamily="18" charset="0"/>
              </a:rPr>
              <a:t>                         на </a:t>
            </a:r>
            <a:r>
              <a:rPr lang="ru-RU" dirty="0">
                <a:latin typeface="Century" panose="02040604050505020304" pitchFamily="18" charset="0"/>
              </a:rPr>
              <a:t>банковский счет денежных средств) вместо предоставления соответствующих товаров, работ и (или) услуг без последующего представления отчета о целевом использовании </a:t>
            </a:r>
            <a:r>
              <a:rPr lang="ru-RU" dirty="0" smtClean="0">
                <a:latin typeface="Century" panose="02040604050505020304" pitchFamily="18" charset="0"/>
              </a:rPr>
              <a:t>компенсации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628801"/>
            <a:ext cx="4897148" cy="511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638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92899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40. </a:t>
            </a:r>
            <a:r>
              <a:rPr lang="ru-RU" sz="1700" b="1" i="1" dirty="0" smtClean="0">
                <a:latin typeface="Century" panose="02040604050505020304" pitchFamily="18" charset="0"/>
              </a:rPr>
              <a:t>  Имеется 3 справки  2-НДФЛ: по месту работы, от </a:t>
            </a:r>
            <a:r>
              <a:rPr lang="ru-RU" sz="1700" b="1" i="1" dirty="0" err="1" smtClean="0">
                <a:latin typeface="Century" panose="02040604050505020304" pitchFamily="18" charset="0"/>
              </a:rPr>
              <a:t>Мособлсуда</a:t>
            </a:r>
            <a:r>
              <a:rPr lang="ru-RU" sz="1700" b="1" i="1" dirty="0" smtClean="0">
                <a:latin typeface="Century" panose="02040604050505020304" pitchFamily="18" charset="0"/>
              </a:rPr>
              <a:t> (работа присяжных) и отделения Пенсионного фонда. Где указывать доход от </a:t>
            </a:r>
            <a:r>
              <a:rPr lang="ru-RU" sz="1700" b="1" i="1" dirty="0" err="1" smtClean="0">
                <a:latin typeface="Century" panose="02040604050505020304" pitchFamily="18" charset="0"/>
              </a:rPr>
              <a:t>Мособлсуда</a:t>
            </a:r>
            <a:r>
              <a:rPr lang="ru-RU" sz="1700" b="1" i="1" dirty="0" smtClean="0">
                <a:latin typeface="Century" panose="02040604050505020304" pitchFamily="18" charset="0"/>
              </a:rPr>
              <a:t>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3" y="893619"/>
            <a:ext cx="88569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Century" panose="02040604050505020304" pitchFamily="18" charset="0"/>
            </a:endParaRPr>
          </a:p>
          <a:p>
            <a:r>
              <a:rPr lang="ru-RU" b="1" dirty="0" smtClean="0">
                <a:latin typeface="Century" panose="02040604050505020304" pitchFamily="18" charset="0"/>
              </a:rPr>
              <a:t>Согласно подпункта 33 пунктуа73 Методических рекомендаций:</a:t>
            </a:r>
          </a:p>
          <a:p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В строке «Иные доходы» </a:t>
            </a:r>
            <a:r>
              <a:rPr lang="ru-RU" dirty="0">
                <a:latin typeface="Century" panose="02040604050505020304" pitchFamily="18" charset="0"/>
              </a:rPr>
              <a:t>указываются доходы, </a:t>
            </a:r>
            <a:r>
              <a:rPr lang="ru-RU" dirty="0" smtClean="0">
                <a:latin typeface="Century" panose="02040604050505020304" pitchFamily="18" charset="0"/>
              </a:rPr>
              <a:t>которые </a:t>
            </a:r>
            <a:r>
              <a:rPr lang="ru-RU" dirty="0">
                <a:latin typeface="Century" panose="02040604050505020304" pitchFamily="18" charset="0"/>
              </a:rPr>
              <a:t>не были отражены </a:t>
            </a:r>
            <a:r>
              <a:rPr lang="ru-RU" dirty="0" smtClean="0">
                <a:latin typeface="Century" panose="02040604050505020304" pitchFamily="18" charset="0"/>
              </a:rPr>
              <a:t>             в </a:t>
            </a:r>
            <a:r>
              <a:rPr lang="ru-RU" dirty="0">
                <a:latin typeface="Century" panose="02040604050505020304" pitchFamily="18" charset="0"/>
              </a:rPr>
              <a:t>строках 1-5 </a:t>
            </a:r>
            <a:r>
              <a:rPr lang="ru-RU" dirty="0" smtClean="0">
                <a:latin typeface="Century" panose="02040604050505020304" pitchFamily="18" charset="0"/>
              </a:rPr>
              <a:t>справки: средства</a:t>
            </a:r>
            <a:r>
              <a:rPr lang="ru-RU" dirty="0">
                <a:latin typeface="Century" panose="02040604050505020304" pitchFamily="18" charset="0"/>
              </a:rPr>
              <a:t>, выплаченные за исполнение </a:t>
            </a:r>
            <a:r>
              <a:rPr lang="ru-RU" dirty="0" smtClean="0">
                <a:latin typeface="Century" panose="02040604050505020304" pitchFamily="18" charset="0"/>
              </a:rPr>
              <a:t>государственных </a:t>
            </a:r>
            <a:r>
              <a:rPr lang="ru-RU" dirty="0">
                <a:latin typeface="Century" panose="02040604050505020304" pitchFamily="18" charset="0"/>
              </a:rPr>
              <a:t>или общественных </a:t>
            </a:r>
            <a:r>
              <a:rPr lang="ru-RU" dirty="0" smtClean="0">
                <a:latin typeface="Century" panose="02040604050505020304" pitchFamily="18" charset="0"/>
              </a:rPr>
              <a:t>обязанностей </a:t>
            </a:r>
            <a:r>
              <a:rPr lang="ru-RU" dirty="0">
                <a:latin typeface="Century" panose="02040604050505020304" pitchFamily="18" charset="0"/>
              </a:rPr>
              <a:t>(например, присяжным </a:t>
            </a:r>
            <a:r>
              <a:rPr lang="ru-RU" dirty="0" smtClean="0">
                <a:latin typeface="Century" panose="02040604050505020304" pitchFamily="18" charset="0"/>
              </a:rPr>
              <a:t>заседателям</a:t>
            </a:r>
            <a:r>
              <a:rPr lang="ru-RU" dirty="0">
                <a:latin typeface="Century" panose="02040604050505020304" pitchFamily="18" charset="0"/>
              </a:rPr>
              <a:t>, членам избирательных </a:t>
            </a:r>
            <a:r>
              <a:rPr lang="ru-RU" dirty="0" smtClean="0">
                <a:latin typeface="Century" panose="02040604050505020304" pitchFamily="18" charset="0"/>
              </a:rPr>
              <a:t>комиссий </a:t>
            </a:r>
            <a:r>
              <a:rPr lang="ru-RU" dirty="0">
                <a:latin typeface="Century" panose="02040604050505020304" pitchFamily="18" charset="0"/>
              </a:rPr>
              <a:t>и др</a:t>
            </a:r>
            <a:r>
              <a:rPr lang="ru-RU" dirty="0" smtClean="0">
                <a:latin typeface="Century" panose="02040604050505020304" pitchFamily="18" charset="0"/>
              </a:rPr>
              <a:t>.)</a:t>
            </a:r>
          </a:p>
          <a:p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924944"/>
            <a:ext cx="8856984" cy="384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22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42. </a:t>
            </a:r>
            <a:r>
              <a:rPr lang="ru-RU" sz="1700" b="1" i="1" dirty="0" smtClean="0">
                <a:latin typeface="Century" panose="02040604050505020304" pitchFamily="18" charset="0"/>
              </a:rPr>
              <a:t>  Где отражаются денежные средства переданные по решению суда 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3" y="908720"/>
            <a:ext cx="88569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anose="02040604050505020304" pitchFamily="18" charset="0"/>
              </a:rPr>
              <a:t>Денежные средства, поступившие по решению суда, отражаются в строке «Иные доходы», при этом необходимо указать реквизиты документа-основания по передаче денежных средств (судебное решение, приказ и т.д.)            и источник денежных средств (причитающийся вклад, доля от продажи недвижимости и пр.)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При необходимости – приложить подтверждающий документ</a:t>
            </a:r>
            <a:endParaRPr lang="ru-RU" dirty="0">
              <a:latin typeface="Century" panose="020406040505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88" y="2996952"/>
            <a:ext cx="8816899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14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43. </a:t>
            </a:r>
            <a:r>
              <a:rPr lang="ru-RU" sz="1700" b="1" i="1" dirty="0" smtClean="0">
                <a:latin typeface="Century" panose="02040604050505020304" pitchFamily="18" charset="0"/>
              </a:rPr>
              <a:t>  Если в моей квартире прописан человек на безвозмездной основе, где отображать информацию?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732" y="5805264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entury" panose="02040604050505020304" pitchFamily="18" charset="0"/>
              </a:rPr>
              <a:t>Данная информация не требует отражения в Справках, </a:t>
            </a:r>
          </a:p>
          <a:p>
            <a:r>
              <a:rPr lang="ru-RU" sz="2000" dirty="0" smtClean="0">
                <a:latin typeface="Century" panose="02040604050505020304" pitchFamily="18" charset="0"/>
              </a:rPr>
              <a:t>т.к. это безвозмездная сделка не предполагает получения дохода</a:t>
            </a:r>
            <a:endParaRPr lang="ru-RU" sz="2000" dirty="0">
              <a:latin typeface="Century" panose="020406040505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784976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80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44. </a:t>
            </a:r>
            <a:r>
              <a:rPr lang="ru-RU" sz="1700" b="1" i="1" dirty="0" smtClean="0">
                <a:latin typeface="Century" panose="02040604050505020304" pitchFamily="18" charset="0"/>
              </a:rPr>
              <a:t>  Как учитывать перечисления с моего личного счета на счет моей  супруги?</a:t>
            </a:r>
            <a:r>
              <a:rPr lang="ru-RU" sz="1600" dirty="0">
                <a:latin typeface="Century" panose="02040604050505020304" pitchFamily="18" charset="0"/>
              </a:rPr>
              <a:t>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8301" y="2492896"/>
            <a:ext cx="45559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entury" panose="02040604050505020304" pitchFamily="18" charset="0"/>
              </a:rPr>
              <a:t>Н</a:t>
            </a:r>
            <a:r>
              <a:rPr lang="ru-RU" dirty="0" smtClean="0">
                <a:latin typeface="Century" panose="02040604050505020304" pitchFamily="18" charset="0"/>
              </a:rPr>
              <a:t>е </a:t>
            </a:r>
            <a:r>
              <a:rPr lang="ru-RU" dirty="0">
                <a:latin typeface="Century" panose="02040604050505020304" pitchFamily="18" charset="0"/>
              </a:rPr>
              <a:t>указываются сведения </a:t>
            </a:r>
            <a:r>
              <a:rPr lang="ru-RU" dirty="0" smtClean="0">
                <a:latin typeface="Century" panose="02040604050505020304" pitchFamily="18" charset="0"/>
              </a:rPr>
              <a:t>                         о </a:t>
            </a:r>
            <a:r>
              <a:rPr lang="ru-RU" dirty="0">
                <a:latin typeface="Century" panose="02040604050505020304" pitchFamily="18" charset="0"/>
              </a:rPr>
              <a:t>денежных средствах, полученных </a:t>
            </a:r>
            <a:r>
              <a:rPr lang="ru-RU" dirty="0" smtClean="0">
                <a:latin typeface="Century" panose="02040604050505020304" pitchFamily="18" charset="0"/>
              </a:rPr>
              <a:t>                       в </a:t>
            </a:r>
            <a:r>
              <a:rPr lang="ru-RU" dirty="0">
                <a:latin typeface="Century" panose="02040604050505020304" pitchFamily="18" charset="0"/>
              </a:rPr>
              <a:t>качестве перевода </a:t>
            </a:r>
            <a:r>
              <a:rPr lang="ru-RU" dirty="0" smtClean="0">
                <a:latin typeface="Century" panose="02040604050505020304" pitchFamily="18" charset="0"/>
              </a:rPr>
              <a:t>между </a:t>
            </a:r>
            <a:r>
              <a:rPr lang="ru-RU" dirty="0">
                <a:latin typeface="Century" panose="02040604050505020304" pitchFamily="18" charset="0"/>
              </a:rPr>
              <a:t>супругами </a:t>
            </a:r>
            <a:r>
              <a:rPr lang="ru-RU" dirty="0" smtClean="0">
                <a:latin typeface="Century" panose="02040604050505020304" pitchFamily="18" charset="0"/>
              </a:rPr>
              <a:t>                                    и </a:t>
            </a:r>
            <a:r>
              <a:rPr lang="ru-RU" dirty="0">
                <a:latin typeface="Century" panose="02040604050505020304" pitchFamily="18" charset="0"/>
              </a:rPr>
              <a:t>(или) несовершеннолетними детьми (аналогично в части, касающейся </a:t>
            </a:r>
            <a:r>
              <a:rPr lang="ru-RU" dirty="0" smtClean="0">
                <a:latin typeface="Century" panose="02040604050505020304" pitchFamily="18" charset="0"/>
              </a:rPr>
              <a:t>наличных </a:t>
            </a:r>
            <a:r>
              <a:rPr lang="ru-RU" dirty="0">
                <a:latin typeface="Century" panose="02040604050505020304" pitchFamily="18" charset="0"/>
              </a:rPr>
              <a:t>денежных средств), </a:t>
            </a:r>
            <a:r>
              <a:rPr lang="ru-RU" dirty="0" smtClean="0">
                <a:latin typeface="Century" panose="02040604050505020304" pitchFamily="18" charset="0"/>
              </a:rPr>
              <a:t>кроме </a:t>
            </a:r>
            <a:r>
              <a:rPr lang="ru-RU" dirty="0">
                <a:latin typeface="Century" panose="02040604050505020304" pitchFamily="18" charset="0"/>
              </a:rPr>
              <a:t>случая, предусмотренного </a:t>
            </a:r>
            <a:r>
              <a:rPr lang="ru-RU" dirty="0" smtClean="0">
                <a:latin typeface="Century" panose="02040604050505020304" pitchFamily="18" charset="0"/>
              </a:rPr>
              <a:t>пунктом </a:t>
            </a:r>
            <a:r>
              <a:rPr lang="ru-RU" dirty="0">
                <a:latin typeface="Century" panose="02040604050505020304" pitchFamily="18" charset="0"/>
              </a:rPr>
              <a:t>39 Методических </a:t>
            </a:r>
            <a:r>
              <a:rPr lang="ru-RU" dirty="0" smtClean="0">
                <a:latin typeface="Century" panose="02040604050505020304" pitchFamily="18" charset="0"/>
              </a:rPr>
              <a:t>рекомендаций </a:t>
            </a:r>
            <a:r>
              <a:rPr lang="ru-RU" dirty="0">
                <a:latin typeface="Century" panose="02040604050505020304" pitchFamily="18" charset="0"/>
              </a:rPr>
              <a:t>– </a:t>
            </a:r>
            <a:r>
              <a:rPr lang="ru-RU" dirty="0" smtClean="0">
                <a:latin typeface="Century" panose="02040604050505020304" pitchFamily="18" charset="0"/>
              </a:rPr>
              <a:t>            при </a:t>
            </a:r>
            <a:r>
              <a:rPr lang="ru-RU" dirty="0">
                <a:latin typeface="Century" panose="02040604050505020304" pitchFamily="18" charset="0"/>
              </a:rPr>
              <a:t>невозможности </a:t>
            </a:r>
            <a:r>
              <a:rPr lang="ru-RU" dirty="0" smtClean="0">
                <a:latin typeface="Century" panose="02040604050505020304" pitchFamily="18" charset="0"/>
              </a:rPr>
              <a:t>по </a:t>
            </a:r>
            <a:r>
              <a:rPr lang="ru-RU" dirty="0">
                <a:latin typeface="Century" panose="02040604050505020304" pitchFamily="18" charset="0"/>
              </a:rPr>
              <a:t>объективным причинам </a:t>
            </a:r>
            <a:r>
              <a:rPr lang="ru-RU" dirty="0" smtClean="0">
                <a:latin typeface="Century" panose="02040604050505020304" pitchFamily="18" charset="0"/>
              </a:rPr>
              <a:t>представить </a:t>
            </a:r>
            <a:r>
              <a:rPr lang="ru-RU" dirty="0">
                <a:latin typeface="Century" panose="02040604050505020304" pitchFamily="18" charset="0"/>
              </a:rPr>
              <a:t>Сведения </a:t>
            </a:r>
            <a:r>
              <a:rPr lang="ru-RU" dirty="0" smtClean="0">
                <a:latin typeface="Century" panose="02040604050505020304" pitchFamily="18" charset="0"/>
              </a:rPr>
              <a:t>на </a:t>
            </a:r>
            <a:r>
              <a:rPr lang="ru-RU" dirty="0">
                <a:latin typeface="Century" panose="02040604050505020304" pitchFamily="18" charset="0"/>
              </a:rPr>
              <a:t>супругу </a:t>
            </a:r>
            <a:r>
              <a:rPr lang="ru-RU" dirty="0" smtClean="0">
                <a:latin typeface="Century" panose="02040604050505020304" pitchFamily="18" charset="0"/>
              </a:rPr>
              <a:t>(</a:t>
            </a:r>
            <a:r>
              <a:rPr lang="ru-RU" dirty="0">
                <a:latin typeface="Century" panose="02040604050505020304" pitchFamily="18" charset="0"/>
              </a:rPr>
              <a:t>супруга) </a:t>
            </a:r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и </a:t>
            </a:r>
            <a:r>
              <a:rPr lang="ru-RU" dirty="0">
                <a:latin typeface="Century" panose="02040604050505020304" pitchFamily="18" charset="0"/>
              </a:rPr>
              <a:t>(или) </a:t>
            </a:r>
            <a:r>
              <a:rPr lang="ru-RU" dirty="0" smtClean="0">
                <a:latin typeface="Century" panose="02040604050505020304" pitchFamily="18" charset="0"/>
              </a:rPr>
              <a:t>несовершеннолетних детей)</a:t>
            </a:r>
            <a:endParaRPr lang="ru-RU" dirty="0">
              <a:latin typeface="Century" panose="020406040505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302" y="2492896"/>
            <a:ext cx="4239186" cy="343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0118" y="1160047"/>
            <a:ext cx="87756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prstClr val="black"/>
                </a:solidFill>
                <a:latin typeface="Century" panose="02040604050505020304" pitchFamily="18" charset="0"/>
              </a:rPr>
              <a:t>Согласно подпункта 10 пункта </a:t>
            </a:r>
            <a:r>
              <a:rPr lang="ru-RU" sz="2200" b="1" dirty="0" smtClean="0">
                <a:solidFill>
                  <a:prstClr val="black"/>
                </a:solidFill>
                <a:latin typeface="Century" panose="02040604050505020304" pitchFamily="18" charset="0"/>
              </a:rPr>
              <a:t>79 Методических рекомендаций 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363362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Century" panose="02040604050505020304" pitchFamily="18" charset="0"/>
              </a:rPr>
              <a:t>Работа с СПО «Справки БК»</a:t>
            </a:r>
            <a:endParaRPr lang="ru-RU" sz="2800" b="1" dirty="0">
              <a:latin typeface="Century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56792"/>
            <a:ext cx="8784976" cy="504056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</a:pPr>
            <a:r>
              <a:rPr lang="ru-RU" sz="1400" dirty="0" smtClean="0">
                <a:latin typeface="Century" panose="02040604050505020304" pitchFamily="18" charset="0"/>
              </a:rPr>
              <a:t>Для </a:t>
            </a:r>
            <a:r>
              <a:rPr lang="ru-RU" sz="1400" dirty="0">
                <a:latin typeface="Century" panose="02040604050505020304" pitchFamily="18" charset="0"/>
              </a:rPr>
              <a:t>печати справок используется лазерный принтер,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обеспечивающий </a:t>
            </a:r>
            <a:r>
              <a:rPr lang="ru-RU" sz="1400" dirty="0">
                <a:latin typeface="Century" panose="02040604050505020304" pitchFamily="18" charset="0"/>
              </a:rPr>
              <a:t>качественную </a:t>
            </a:r>
            <a:r>
              <a:rPr lang="ru-RU" sz="1400" dirty="0" smtClean="0">
                <a:latin typeface="Century" panose="02040604050505020304" pitchFamily="18" charset="0"/>
              </a:rPr>
              <a:t>печать. Не </a:t>
            </a:r>
            <a:r>
              <a:rPr lang="ru-RU" sz="1400" dirty="0">
                <a:latin typeface="Century" panose="02040604050505020304" pitchFamily="18" charset="0"/>
              </a:rPr>
              <a:t>допускаются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дефекты </a:t>
            </a:r>
            <a:r>
              <a:rPr lang="ru-RU" sz="1400" dirty="0">
                <a:latin typeface="Century" panose="02040604050505020304" pitchFamily="18" charset="0"/>
              </a:rPr>
              <a:t>печати в виде полос, </a:t>
            </a:r>
            <a:r>
              <a:rPr lang="ru-RU" sz="1400" dirty="0" smtClean="0">
                <a:latin typeface="Century" panose="02040604050505020304" pitchFamily="18" charset="0"/>
              </a:rPr>
              <a:t>пятен </a:t>
            </a:r>
            <a:r>
              <a:rPr lang="ru-RU" sz="1400" dirty="0">
                <a:latin typeface="Century" panose="02040604050505020304" pitchFamily="18" charset="0"/>
              </a:rPr>
              <a:t>(при дефектах барабана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или </a:t>
            </a:r>
            <a:r>
              <a:rPr lang="ru-RU" sz="1400" dirty="0">
                <a:latin typeface="Century" panose="02040604050505020304" pitchFamily="18" charset="0"/>
              </a:rPr>
              <a:t>картриджа принтера</a:t>
            </a:r>
            <a:r>
              <a:rPr lang="ru-RU" sz="1400" dirty="0" smtClean="0">
                <a:latin typeface="Century" panose="02040604050505020304" pitchFamily="18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Не допускается наличие подписи и пометок на линейных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и </a:t>
            </a:r>
            <a:r>
              <a:rPr lang="ru-RU" sz="1400" dirty="0">
                <a:latin typeface="Century" panose="02040604050505020304" pitchFamily="18" charset="0"/>
              </a:rPr>
              <a:t>двумерных </a:t>
            </a:r>
            <a:r>
              <a:rPr lang="ru-RU" sz="1400" dirty="0" smtClean="0">
                <a:latin typeface="Century" panose="02040604050505020304" pitchFamily="18" charset="0"/>
              </a:rPr>
              <a:t>штрих-кодах (</a:t>
            </a:r>
            <a:r>
              <a:rPr lang="ru-RU" sz="1400" dirty="0">
                <a:latin typeface="Century" panose="02040604050505020304" pitchFamily="18" charset="0"/>
              </a:rPr>
              <a:t>подпись на справке может быть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поставлена </a:t>
            </a:r>
            <a:r>
              <a:rPr lang="ru-RU" sz="1400" dirty="0">
                <a:latin typeface="Century" panose="02040604050505020304" pitchFamily="18" charset="0"/>
              </a:rPr>
              <a:t>в правом нижнем углу всех страниц, кроме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последней</a:t>
            </a:r>
            <a:r>
              <a:rPr lang="ru-RU" sz="1400" dirty="0">
                <a:latin typeface="Century" panose="02040604050505020304" pitchFamily="18" charset="0"/>
              </a:rPr>
              <a:t>: </a:t>
            </a:r>
            <a:r>
              <a:rPr lang="ru-RU" sz="1400" dirty="0" smtClean="0">
                <a:latin typeface="Century" panose="02040604050505020304" pitchFamily="18" charset="0"/>
              </a:rPr>
              <a:t>на </a:t>
            </a:r>
            <a:r>
              <a:rPr lang="ru-RU" sz="1400" dirty="0">
                <a:latin typeface="Century" panose="02040604050505020304" pitchFamily="18" charset="0"/>
              </a:rPr>
              <a:t>последней странице подпись ставится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в </a:t>
            </a:r>
            <a:r>
              <a:rPr lang="ru-RU" sz="1400" dirty="0">
                <a:latin typeface="Century" panose="02040604050505020304" pitchFamily="18" charset="0"/>
              </a:rPr>
              <a:t>специально </a:t>
            </a:r>
            <a:r>
              <a:rPr lang="ru-RU" sz="1400" dirty="0" smtClean="0">
                <a:latin typeface="Century" panose="02040604050505020304" pitchFamily="18" charset="0"/>
              </a:rPr>
              <a:t>отведенном </a:t>
            </a:r>
            <a:r>
              <a:rPr lang="ru-RU" sz="1400" dirty="0">
                <a:latin typeface="Century" panose="02040604050505020304" pitchFamily="18" charset="0"/>
              </a:rPr>
              <a:t>месте</a:t>
            </a:r>
            <a:r>
              <a:rPr lang="ru-RU" sz="1400" dirty="0" smtClean="0">
                <a:latin typeface="Century" panose="02040604050505020304" pitchFamily="18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Не допускаются рукописные </a:t>
            </a:r>
            <a:r>
              <a:rPr lang="ru-RU" sz="1400" dirty="0" smtClean="0">
                <a:latin typeface="Century" panose="02040604050505020304" pitchFamily="18" charset="0"/>
              </a:rPr>
              <a:t>правки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Листы одной справки не следует менять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или </a:t>
            </a:r>
            <a:r>
              <a:rPr lang="ru-RU" sz="1400" dirty="0">
                <a:latin typeface="Century" panose="02040604050505020304" pitchFamily="18" charset="0"/>
              </a:rPr>
              <a:t>вставлять в другие справки, даже если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они </a:t>
            </a:r>
            <a:r>
              <a:rPr lang="ru-RU" sz="1400" dirty="0">
                <a:latin typeface="Century" panose="02040604050505020304" pitchFamily="18" charset="0"/>
              </a:rPr>
              <a:t>содержат идентичную </a:t>
            </a:r>
            <a:r>
              <a:rPr lang="ru-RU" sz="1400" dirty="0" smtClean="0">
                <a:latin typeface="Century" panose="02040604050505020304" pitchFamily="18" charset="0"/>
              </a:rPr>
              <a:t>информацию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Справки не рекомендуется прошивать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и </a:t>
            </a:r>
            <a:r>
              <a:rPr lang="ru-RU" sz="1400" dirty="0">
                <a:latin typeface="Century" panose="02040604050505020304" pitchFamily="18" charset="0"/>
              </a:rPr>
              <a:t>фиксировать </a:t>
            </a:r>
            <a:r>
              <a:rPr lang="ru-RU" sz="1400" dirty="0" smtClean="0">
                <a:latin typeface="Century" panose="02040604050505020304" pitchFamily="18" charset="0"/>
              </a:rPr>
              <a:t>скрепкой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Рекомендуется обеспечить печать справки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и </a:t>
            </a:r>
            <a:r>
              <a:rPr lang="ru-RU" sz="1400" dirty="0">
                <a:latin typeface="Century" panose="02040604050505020304" pitchFamily="18" charset="0"/>
              </a:rPr>
              <a:t>ее заверение в течение одного дня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Не рекомендуется осуществлять подмену листов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справки</a:t>
            </a:r>
            <a:r>
              <a:rPr lang="ru-RU" sz="1400" dirty="0">
                <a:latin typeface="Century" panose="02040604050505020304" pitchFamily="18" charset="0"/>
              </a:rPr>
              <a:t>, листами, </a:t>
            </a:r>
            <a:r>
              <a:rPr lang="ru-RU" sz="1400" dirty="0" smtClean="0">
                <a:latin typeface="Century" panose="02040604050505020304" pitchFamily="18" charset="0"/>
              </a:rPr>
              <a:t>напечатанными в </a:t>
            </a:r>
            <a:r>
              <a:rPr lang="ru-RU" sz="1400" dirty="0">
                <a:latin typeface="Century" panose="02040604050505020304" pitchFamily="18" charset="0"/>
              </a:rPr>
              <a:t>иной момент </a:t>
            </a:r>
            <a:r>
              <a:rPr lang="ru-RU" sz="1400" dirty="0" smtClean="0">
                <a:latin typeface="Century" panose="02040604050505020304" pitchFamily="18" charset="0"/>
              </a:rPr>
              <a:t>времени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Заявление о невозможности </a:t>
            </a:r>
            <a:r>
              <a:rPr lang="ru-RU" sz="1400" dirty="0" smtClean="0">
                <a:latin typeface="Century" panose="02040604050505020304" pitchFamily="18" charset="0"/>
              </a:rPr>
              <a:t>представить сведения подкрепляются </a:t>
            </a:r>
            <a:r>
              <a:rPr lang="ru-RU" sz="1400" dirty="0">
                <a:latin typeface="Century" panose="02040604050505020304" pitchFamily="18" charset="0"/>
              </a:rPr>
              <a:t>подтверждающими </a:t>
            </a:r>
            <a:r>
              <a:rPr lang="ru-RU" sz="1400" dirty="0" smtClean="0">
                <a:latin typeface="Century" panose="02040604050505020304" pitchFamily="18" charset="0"/>
              </a:rPr>
              <a:t>документами, общие </a:t>
            </a:r>
            <a:r>
              <a:rPr lang="ru-RU" sz="1400" dirty="0">
                <a:latin typeface="Century" panose="02040604050505020304" pitchFamily="18" charset="0"/>
              </a:rPr>
              <a:t>фразы: </a:t>
            </a:r>
            <a:r>
              <a:rPr lang="ru-RU" sz="1400" dirty="0" smtClean="0">
                <a:latin typeface="Century" panose="02040604050505020304" pitchFamily="18" charset="0"/>
              </a:rPr>
              <a:t>«</a:t>
            </a:r>
            <a:r>
              <a:rPr lang="ru-RU" sz="1400" dirty="0">
                <a:latin typeface="Century" panose="02040604050505020304" pitchFamily="18" charset="0"/>
              </a:rPr>
              <a:t>не общаемся», «не поддерживаем контакт» должны оцениваться критически</a:t>
            </a: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endParaRPr lang="ru-RU" sz="1400" dirty="0">
              <a:cs typeface="Times New Roman" pitchFamily="18" charset="0"/>
            </a:endParaRPr>
          </a:p>
          <a:p>
            <a:pPr marL="0" indent="0">
              <a:buNone/>
            </a:pPr>
            <a:endParaRPr lang="ru-RU" sz="1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700808"/>
            <a:ext cx="320613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642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45. </a:t>
            </a:r>
            <a:r>
              <a:rPr lang="ru-RU" sz="1700" b="1" i="1" dirty="0" smtClean="0">
                <a:latin typeface="Century" panose="02040604050505020304" pitchFamily="18" charset="0"/>
              </a:rPr>
              <a:t>  Нужно ли заполнять раздел 2, если покупка имущества произошла ранее, чем поступил на государственную службу в отчетном периоде: покупка             в феврале 2022 г., поступление на службу в октябре 2022 г. 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007" y="1786333"/>
            <a:ext cx="87849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entury" panose="02040604050505020304" pitchFamily="18" charset="0"/>
              </a:rPr>
              <a:t>Граждане</a:t>
            </a:r>
            <a:r>
              <a:rPr lang="ru-RU" dirty="0">
                <a:latin typeface="Century" panose="02040604050505020304" pitchFamily="18" charset="0"/>
              </a:rPr>
              <a:t>, поступающие на службу (работу), раздел </a:t>
            </a:r>
            <a:r>
              <a:rPr lang="ru-RU" dirty="0" smtClean="0">
                <a:latin typeface="Century" panose="02040604050505020304" pitchFamily="18" charset="0"/>
              </a:rPr>
              <a:t>2 справки </a:t>
            </a:r>
            <a:r>
              <a:rPr lang="ru-RU" dirty="0">
                <a:latin typeface="Century" panose="02040604050505020304" pitchFamily="18" charset="0"/>
              </a:rPr>
              <a:t>не заполняют.</a:t>
            </a:r>
          </a:p>
          <a:p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Вместе </a:t>
            </a:r>
            <a:r>
              <a:rPr lang="ru-RU" dirty="0">
                <a:latin typeface="Century" panose="02040604050505020304" pitchFamily="18" charset="0"/>
              </a:rPr>
              <a:t>с тем в случае, если гражданином, его супругой (супругом) </a:t>
            </a:r>
            <a:r>
              <a:rPr lang="ru-RU" dirty="0" smtClean="0">
                <a:latin typeface="Century" panose="02040604050505020304" pitchFamily="18" charset="0"/>
              </a:rPr>
              <a:t>                               или </a:t>
            </a:r>
            <a:r>
              <a:rPr lang="ru-RU" dirty="0">
                <a:latin typeface="Century" panose="02040604050505020304" pitchFamily="18" charset="0"/>
              </a:rPr>
              <a:t>несовершеннолетними детьми осуществлены расходы </a:t>
            </a:r>
            <a:r>
              <a:rPr lang="ru-RU" dirty="0" smtClean="0">
                <a:latin typeface="Century" panose="02040604050505020304" pitchFamily="18" charset="0"/>
              </a:rPr>
              <a:t>                                       по </a:t>
            </a:r>
            <a:r>
              <a:rPr lang="ru-RU" dirty="0">
                <a:latin typeface="Century" panose="02040604050505020304" pitchFamily="18" charset="0"/>
              </a:rPr>
              <a:t>соответствующей сделке (сделкам) до поступления на службу (работу), </a:t>
            </a:r>
            <a:r>
              <a:rPr lang="ru-RU" dirty="0" smtClean="0">
                <a:latin typeface="Century" panose="02040604050505020304" pitchFamily="18" charset="0"/>
              </a:rPr>
              <a:t>          то </a:t>
            </a:r>
            <a:r>
              <a:rPr lang="ru-RU" dirty="0">
                <a:latin typeface="Century" panose="02040604050505020304" pitchFamily="18" charset="0"/>
              </a:rPr>
              <a:t>в рамках декларационной кампании информация о данной сделке (сделках) не подлежит отражению в разделе 2 </a:t>
            </a:r>
            <a:r>
              <a:rPr lang="ru-RU" dirty="0" smtClean="0">
                <a:latin typeface="Century" panose="02040604050505020304" pitchFamily="18" charset="0"/>
              </a:rPr>
              <a:t>справки</a:t>
            </a:r>
            <a:endParaRPr lang="ru-RU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124744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  <a:latin typeface="Century" panose="02040604050505020304" pitchFamily="18" charset="0"/>
              </a:rPr>
              <a:t>Согласно </a:t>
            </a:r>
            <a:r>
              <a:rPr lang="ru-RU" sz="2400" b="1" dirty="0" smtClean="0">
                <a:solidFill>
                  <a:prstClr val="black"/>
                </a:solidFill>
                <a:latin typeface="Century" panose="02040604050505020304" pitchFamily="18" charset="0"/>
              </a:rPr>
              <a:t>пункта 84 Методических рекомендаций:</a:t>
            </a:r>
            <a:endParaRPr lang="ru-RU" sz="2400" b="1" dirty="0">
              <a:solidFill>
                <a:prstClr val="black"/>
              </a:solidFill>
              <a:latin typeface="Century" panose="020406040505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03" y="3817658"/>
            <a:ext cx="8784976" cy="3008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745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493341"/>
            <a:ext cx="12573000" cy="838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 46. </a:t>
            </a:r>
            <a:r>
              <a:rPr lang="ru-RU" sz="1700" b="1" i="1" dirty="0" smtClean="0">
                <a:latin typeface="Century" panose="02040604050505020304" pitchFamily="18" charset="0"/>
              </a:rPr>
              <a:t>  Если в личном кабинете налогоплательщика отображается объект недвижимости, который мне не принадлежит (имеется подтверждающий документ), отображать ли этот объект?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09" y="1452687"/>
            <a:ext cx="648072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Century" panose="02040604050505020304" pitchFamily="18" charset="0"/>
              </a:rPr>
              <a:t>Юридическим </a:t>
            </a:r>
            <a:r>
              <a:rPr lang="ru-RU" sz="1600" dirty="0">
                <a:latin typeface="Century" panose="02040604050505020304" pitchFamily="18" charset="0"/>
              </a:rPr>
              <a:t>актом признания и </a:t>
            </a:r>
            <a:r>
              <a:rPr lang="ru-RU" sz="1600" dirty="0" smtClean="0">
                <a:latin typeface="Century" panose="02040604050505020304" pitchFamily="18" charset="0"/>
              </a:rPr>
              <a:t>подтверждения возникновения</a:t>
            </a:r>
            <a:r>
              <a:rPr lang="ru-RU" sz="1600" dirty="0">
                <a:latin typeface="Century" panose="02040604050505020304" pitchFamily="18" charset="0"/>
              </a:rPr>
              <a:t>, изменения, перехода, прекращения права определенного лица на недвижимое имущество </a:t>
            </a:r>
            <a:endParaRPr lang="ru-RU" sz="1600" dirty="0" smtClean="0">
              <a:latin typeface="Century" panose="02040604050505020304" pitchFamily="18" charset="0"/>
            </a:endParaRPr>
          </a:p>
          <a:p>
            <a:r>
              <a:rPr lang="ru-RU" sz="1600" dirty="0" smtClean="0">
                <a:latin typeface="Century" panose="02040604050505020304" pitchFamily="18" charset="0"/>
              </a:rPr>
              <a:t>или </a:t>
            </a:r>
            <a:r>
              <a:rPr lang="ru-RU" sz="1600" dirty="0">
                <a:latin typeface="Century" panose="02040604050505020304" pitchFamily="18" charset="0"/>
              </a:rPr>
              <a:t>ограничения такого права и обременения недвижимого имущества является государственная регистрация прав </a:t>
            </a:r>
            <a:endParaRPr lang="ru-RU" sz="1600" dirty="0" smtClean="0">
              <a:latin typeface="Century" panose="02040604050505020304" pitchFamily="18" charset="0"/>
            </a:endParaRPr>
          </a:p>
          <a:p>
            <a:r>
              <a:rPr lang="ru-RU" sz="1600" dirty="0" smtClean="0">
                <a:latin typeface="Century" panose="02040604050505020304" pitchFamily="18" charset="0"/>
              </a:rPr>
              <a:t>на </a:t>
            </a:r>
            <a:r>
              <a:rPr lang="ru-RU" sz="1600" dirty="0">
                <a:latin typeface="Century" panose="02040604050505020304" pitchFamily="18" charset="0"/>
              </a:rPr>
              <a:t>недвижимое имущество (часть 3 статьи 1 Федерального закона от 13 июля 2015 г. </a:t>
            </a:r>
            <a:r>
              <a:rPr lang="ru-RU" sz="1600" dirty="0" smtClean="0">
                <a:latin typeface="Century" panose="02040604050505020304" pitchFamily="18" charset="0"/>
              </a:rPr>
              <a:t>№ </a:t>
            </a:r>
            <a:r>
              <a:rPr lang="ru-RU" sz="1600" dirty="0">
                <a:latin typeface="Century" panose="02040604050505020304" pitchFamily="18" charset="0"/>
              </a:rPr>
              <a:t>218-ФЗ "О государственной регистрации недвижимости"). </a:t>
            </a:r>
          </a:p>
          <a:p>
            <a:r>
              <a:rPr lang="ru-RU" sz="1600" dirty="0">
                <a:latin typeface="Century" panose="02040604050505020304" pitchFamily="18" charset="0"/>
              </a:rPr>
              <a:t>В связи с этим сведения об объекте </a:t>
            </a:r>
            <a:r>
              <a:rPr lang="ru-RU" sz="1600" dirty="0" smtClean="0">
                <a:latin typeface="Century" panose="02040604050505020304" pitchFamily="18" charset="0"/>
              </a:rPr>
              <a:t>недвижимости указываются </a:t>
            </a:r>
            <a:r>
              <a:rPr lang="ru-RU" sz="1600" dirty="0">
                <a:latin typeface="Century" panose="02040604050505020304" pitchFamily="18" charset="0"/>
              </a:rPr>
              <a:t>в данном </a:t>
            </a:r>
            <a:r>
              <a:rPr lang="ru-RU" sz="1600" dirty="0" smtClean="0">
                <a:latin typeface="Century" panose="02040604050505020304" pitchFamily="18" charset="0"/>
              </a:rPr>
              <a:t>подразделе в </a:t>
            </a:r>
            <a:r>
              <a:rPr lang="ru-RU" sz="1600" dirty="0">
                <a:latin typeface="Century" panose="02040604050505020304" pitchFamily="18" charset="0"/>
              </a:rPr>
              <a:t>точном соответствии с информацией </a:t>
            </a:r>
            <a:endParaRPr lang="ru-RU" sz="1600" dirty="0" smtClean="0">
              <a:latin typeface="Century" panose="02040604050505020304" pitchFamily="18" charset="0"/>
            </a:endParaRPr>
          </a:p>
          <a:p>
            <a:r>
              <a:rPr lang="ru-RU" sz="1600" dirty="0" smtClean="0">
                <a:latin typeface="Century" panose="02040604050505020304" pitchFamily="18" charset="0"/>
              </a:rPr>
              <a:t>об </a:t>
            </a:r>
            <a:r>
              <a:rPr lang="ru-RU" sz="1600" dirty="0">
                <a:latin typeface="Century" panose="02040604050505020304" pitchFamily="18" charset="0"/>
              </a:rPr>
              <a:t>этом объекте, </a:t>
            </a:r>
            <a:r>
              <a:rPr lang="ru-RU" sz="1600" dirty="0" smtClean="0">
                <a:latin typeface="Century" panose="02040604050505020304" pitchFamily="18" charset="0"/>
              </a:rPr>
              <a:t>содержащейся в </a:t>
            </a:r>
            <a:r>
              <a:rPr lang="ru-RU" sz="1600" dirty="0">
                <a:latin typeface="Century" panose="02040604050505020304" pitchFamily="18" charset="0"/>
              </a:rPr>
              <a:t>Едином государственном реестре </a:t>
            </a:r>
            <a:r>
              <a:rPr lang="ru-RU" sz="1600" dirty="0" smtClean="0">
                <a:latin typeface="Century" panose="02040604050505020304" pitchFamily="18" charset="0"/>
              </a:rPr>
              <a:t>недвижимости </a:t>
            </a:r>
            <a:r>
              <a:rPr lang="ru-RU" sz="1600" dirty="0">
                <a:latin typeface="Century" panose="02040604050505020304" pitchFamily="18" charset="0"/>
              </a:rPr>
              <a:t>(ЕГРН) на отчетную </a:t>
            </a:r>
            <a:endParaRPr lang="ru-RU" sz="1600" dirty="0" smtClean="0">
              <a:latin typeface="Century" panose="02040604050505020304" pitchFamily="18" charset="0"/>
            </a:endParaRPr>
          </a:p>
          <a:p>
            <a:r>
              <a:rPr lang="ru-RU" sz="1600" dirty="0" smtClean="0">
                <a:latin typeface="Century" panose="02040604050505020304" pitchFamily="18" charset="0"/>
              </a:rPr>
              <a:t>дату </a:t>
            </a:r>
            <a:r>
              <a:rPr lang="ru-RU" sz="1600" dirty="0">
                <a:latin typeface="Century" panose="02040604050505020304" pitchFamily="18" charset="0"/>
              </a:rPr>
              <a:t>(за исключением случая, </a:t>
            </a:r>
            <a:endParaRPr lang="ru-RU" sz="1600" dirty="0" smtClean="0">
              <a:latin typeface="Century" panose="02040604050505020304" pitchFamily="18" charset="0"/>
            </a:endParaRPr>
          </a:p>
          <a:p>
            <a:r>
              <a:rPr lang="ru-RU" sz="1600" dirty="0" smtClean="0">
                <a:latin typeface="Century" panose="02040604050505020304" pitchFamily="18" charset="0"/>
              </a:rPr>
              <a:t>предусмотренного </a:t>
            </a:r>
            <a:r>
              <a:rPr lang="ru-RU" sz="1600" dirty="0">
                <a:latin typeface="Century" panose="02040604050505020304" pitchFamily="18" charset="0"/>
              </a:rPr>
              <a:t>пунктом 116 </a:t>
            </a:r>
            <a:endParaRPr lang="ru-RU" sz="1600" dirty="0" smtClean="0">
              <a:latin typeface="Century" panose="02040604050505020304" pitchFamily="18" charset="0"/>
            </a:endParaRPr>
          </a:p>
          <a:p>
            <a:r>
              <a:rPr lang="ru-RU" sz="1600" dirty="0" smtClean="0">
                <a:latin typeface="Century" panose="02040604050505020304" pitchFamily="18" charset="0"/>
              </a:rPr>
              <a:t>настоящих </a:t>
            </a:r>
            <a:r>
              <a:rPr lang="ru-RU" sz="1600" dirty="0">
                <a:latin typeface="Century" panose="02040604050505020304" pitchFamily="18" charset="0"/>
              </a:rPr>
              <a:t>Методических рекомендаций</a:t>
            </a:r>
            <a:r>
              <a:rPr lang="ru-RU" sz="1600" dirty="0" smtClean="0">
                <a:latin typeface="Century" panose="02040604050505020304" pitchFamily="18" charset="0"/>
              </a:rPr>
              <a:t>)</a:t>
            </a:r>
          </a:p>
          <a:p>
            <a:endParaRPr lang="ru-RU" sz="1600" dirty="0">
              <a:latin typeface="Century" panose="02040604050505020304" pitchFamily="18" charset="0"/>
            </a:endParaRPr>
          </a:p>
          <a:p>
            <a:r>
              <a:rPr lang="ru-RU" sz="1600" dirty="0" smtClean="0">
                <a:latin typeface="Century" panose="02040604050505020304" pitchFamily="18" charset="0"/>
              </a:rPr>
              <a:t>Таким образом, при наличии </a:t>
            </a:r>
          </a:p>
          <a:p>
            <a:r>
              <a:rPr lang="ru-RU" sz="1600" dirty="0" smtClean="0">
                <a:latin typeface="Century" panose="02040604050505020304" pitchFamily="18" charset="0"/>
              </a:rPr>
              <a:t>подтверждающего документа, данный </a:t>
            </a:r>
          </a:p>
          <a:p>
            <a:r>
              <a:rPr lang="ru-RU" sz="1600" dirty="0" smtClean="0">
                <a:latin typeface="Century" panose="02040604050505020304" pitchFamily="18" charset="0"/>
              </a:rPr>
              <a:t>объект недвижимости отражать не нужно. </a:t>
            </a:r>
          </a:p>
          <a:p>
            <a:r>
              <a:rPr lang="ru-RU" sz="1600" dirty="0" smtClean="0">
                <a:latin typeface="Century" panose="02040604050505020304" pitchFamily="18" charset="0"/>
              </a:rPr>
              <a:t>Необходимо копию подтверждающего </a:t>
            </a:r>
          </a:p>
          <a:p>
            <a:r>
              <a:rPr lang="ru-RU" sz="1600" dirty="0" smtClean="0">
                <a:latin typeface="Century" panose="02040604050505020304" pitchFamily="18" charset="0"/>
              </a:rPr>
              <a:t>документа приобщить к Справке.  </a:t>
            </a:r>
            <a:endParaRPr lang="ru-RU" sz="1600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0" y="1083355"/>
            <a:ext cx="8784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Century" panose="02040604050505020304" pitchFamily="18" charset="0"/>
              </a:rPr>
              <a:t>В соответствии с пунктом 99 Методических </a:t>
            </a:r>
            <a:r>
              <a:rPr lang="ru-RU" b="1" dirty="0" smtClean="0">
                <a:solidFill>
                  <a:prstClr val="black"/>
                </a:solidFill>
                <a:latin typeface="Century" panose="02040604050505020304" pitchFamily="18" charset="0"/>
              </a:rPr>
              <a:t>рекомендаций:</a:t>
            </a:r>
            <a:endParaRPr lang="ru-RU" b="1" dirty="0">
              <a:solidFill>
                <a:prstClr val="black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89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00088"/>
            <a:ext cx="8986659" cy="604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47. </a:t>
            </a:r>
            <a:r>
              <a:rPr lang="ru-RU" sz="1700" b="1" i="1" dirty="0" smtClean="0">
                <a:latin typeface="Century" panose="02040604050505020304" pitchFamily="18" charset="0"/>
              </a:rPr>
              <a:t>  Если  я не проживаю в  своей квартире, а проживают мои родственники, нужно ли отображать данный объект недвижимости?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783863"/>
            <a:ext cx="878497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Century" panose="02040604050505020304" pitchFamily="18" charset="0"/>
              </a:rPr>
              <a:t>Пункт 98 Методических рекомендаций:</a:t>
            </a:r>
            <a:r>
              <a:rPr lang="ru-RU" sz="1600" dirty="0">
                <a:latin typeface="Century" panose="02040604050505020304" pitchFamily="18" charset="0"/>
              </a:rPr>
              <a:t>	</a:t>
            </a:r>
            <a:r>
              <a:rPr lang="ru-RU" sz="1600" dirty="0" smtClean="0">
                <a:latin typeface="Century" panose="02040604050505020304" pitchFamily="18" charset="0"/>
              </a:rPr>
              <a:t> </a:t>
            </a:r>
          </a:p>
          <a:p>
            <a:r>
              <a:rPr lang="ru-RU" sz="1600" dirty="0" smtClean="0">
                <a:latin typeface="Century" panose="02040604050505020304" pitchFamily="18" charset="0"/>
              </a:rPr>
              <a:t>При </a:t>
            </a:r>
            <a:r>
              <a:rPr lang="ru-RU" sz="1600" dirty="0">
                <a:latin typeface="Century" panose="02040604050505020304" pitchFamily="18" charset="0"/>
              </a:rPr>
              <a:t>заполнении </a:t>
            </a:r>
            <a:r>
              <a:rPr lang="ru-RU" sz="1600" dirty="0" smtClean="0">
                <a:latin typeface="Century" panose="02040604050505020304" pitchFamily="18" charset="0"/>
              </a:rPr>
              <a:t> </a:t>
            </a:r>
            <a:r>
              <a:rPr lang="ru-RU" sz="1600" dirty="0">
                <a:latin typeface="Century" panose="02040604050505020304" pitchFamily="18" charset="0"/>
              </a:rPr>
              <a:t>подраздела </a:t>
            </a:r>
            <a:r>
              <a:rPr lang="ru-RU" sz="1600" dirty="0" smtClean="0">
                <a:latin typeface="Century" panose="02040604050505020304" pitchFamily="18" charset="0"/>
              </a:rPr>
              <a:t>3.1. «Недвижимое имущество» указываются </a:t>
            </a:r>
            <a:r>
              <a:rPr lang="ru-RU" sz="1600" dirty="0">
                <a:latin typeface="Century" panose="02040604050505020304" pitchFamily="18" charset="0"/>
              </a:rPr>
              <a:t>все объекты недвижимости, принадлежащие служащему (работнику), его супруге (супругу) </a:t>
            </a:r>
            <a:r>
              <a:rPr lang="ru-RU" sz="1600" dirty="0" smtClean="0">
                <a:latin typeface="Century" panose="02040604050505020304" pitchFamily="18" charset="0"/>
              </a:rPr>
              <a:t>                    и </a:t>
            </a:r>
            <a:r>
              <a:rPr lang="ru-RU" sz="1600" dirty="0">
                <a:latin typeface="Century" panose="02040604050505020304" pitchFamily="18" charset="0"/>
              </a:rPr>
              <a:t>(или) несовершеннолетним детям на праве собственности, независимо от того, </a:t>
            </a:r>
            <a:r>
              <a:rPr lang="ru-RU" sz="1600" dirty="0" smtClean="0">
                <a:latin typeface="Century" panose="02040604050505020304" pitchFamily="18" charset="0"/>
              </a:rPr>
              <a:t>                       когда </a:t>
            </a:r>
            <a:r>
              <a:rPr lang="ru-RU" sz="1600" dirty="0">
                <a:latin typeface="Century" panose="02040604050505020304" pitchFamily="18" charset="0"/>
              </a:rPr>
              <a:t>они были приобретены, в каком регионе Российской Федерации или в каком государстве зарегистрированы. </a:t>
            </a:r>
            <a:endParaRPr lang="ru-RU" sz="1600" dirty="0" smtClean="0">
              <a:latin typeface="Century" panose="02040604050505020304" pitchFamily="18" charset="0"/>
            </a:endParaRPr>
          </a:p>
          <a:p>
            <a:r>
              <a:rPr lang="ru-RU" sz="1600" b="1" dirty="0" smtClean="0">
                <a:latin typeface="Century" panose="02040604050505020304" pitchFamily="18" charset="0"/>
              </a:rPr>
              <a:t>Пункт 99 Методических рекомендаций:</a:t>
            </a:r>
            <a:r>
              <a:rPr lang="ru-RU" sz="1600" dirty="0">
                <a:latin typeface="Century" panose="02040604050505020304" pitchFamily="18" charset="0"/>
              </a:rPr>
              <a:t>	</a:t>
            </a:r>
            <a:r>
              <a:rPr lang="ru-RU" sz="1600" dirty="0" smtClean="0">
                <a:latin typeface="Century" panose="02040604050505020304" pitchFamily="18" charset="0"/>
              </a:rPr>
              <a:t> </a:t>
            </a:r>
          </a:p>
          <a:p>
            <a:r>
              <a:rPr lang="ru-RU" sz="1600" dirty="0" smtClean="0">
                <a:latin typeface="Century" panose="02040604050505020304" pitchFamily="18" charset="0"/>
              </a:rPr>
              <a:t>Юридическим </a:t>
            </a:r>
            <a:r>
              <a:rPr lang="ru-RU" sz="1600" dirty="0">
                <a:latin typeface="Century" panose="02040604050505020304" pitchFamily="18" charset="0"/>
              </a:rPr>
              <a:t>актом признания и подтверждения возникновения, изменения, перехода, прекращения права определенного лица на недвижимое имущество </a:t>
            </a:r>
            <a:r>
              <a:rPr lang="ru-RU" sz="1600" dirty="0" smtClean="0">
                <a:latin typeface="Century" panose="02040604050505020304" pitchFamily="18" charset="0"/>
              </a:rPr>
              <a:t>                         или </a:t>
            </a:r>
            <a:r>
              <a:rPr lang="ru-RU" sz="1600" dirty="0">
                <a:latin typeface="Century" panose="02040604050505020304" pitchFamily="18" charset="0"/>
              </a:rPr>
              <a:t>ограничения такого права и обременения недвижимого имущества является государственная регистрация прав на недвижимое имущество (часть 3 статьи 1 Федерального закона от 13 июля 2015 г. № 218-ФЗ "О государственной регистрации недвижимости").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51921" y="3861048"/>
            <a:ext cx="524224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entury" panose="02040604050505020304" pitchFamily="18" charset="0"/>
              </a:rPr>
              <a:t>В </a:t>
            </a:r>
            <a:r>
              <a:rPr lang="ru-RU" dirty="0">
                <a:latin typeface="Century" panose="02040604050505020304" pitchFamily="18" charset="0"/>
              </a:rPr>
              <a:t>с</a:t>
            </a:r>
            <a:r>
              <a:rPr lang="ru-RU" sz="1600" dirty="0">
                <a:latin typeface="Century" panose="02040604050505020304" pitchFamily="18" charset="0"/>
              </a:rPr>
              <a:t>вязи с этим сведения об объекте недвижимости указываются в данном </a:t>
            </a:r>
            <a:r>
              <a:rPr lang="ru-RU" sz="1600" dirty="0" smtClean="0">
                <a:latin typeface="Century" panose="02040604050505020304" pitchFamily="18" charset="0"/>
              </a:rPr>
              <a:t>подразделе в </a:t>
            </a:r>
            <a:r>
              <a:rPr lang="ru-RU" sz="1600" dirty="0">
                <a:latin typeface="Century" panose="02040604050505020304" pitchFamily="18" charset="0"/>
              </a:rPr>
              <a:t>точном соответствии с информацией об этом объекте, содержащейся в Едином государственном реестре недвижимости (ЕГРН) на отчетную дату</a:t>
            </a:r>
            <a:r>
              <a:rPr lang="ru-RU" sz="1600" dirty="0" smtClean="0">
                <a:latin typeface="Century" panose="02040604050505020304" pitchFamily="18" charset="0"/>
              </a:rPr>
              <a:t>. </a:t>
            </a:r>
            <a:endParaRPr lang="ru-RU" sz="1600" dirty="0">
              <a:latin typeface="Century" panose="02040604050505020304" pitchFamily="18" charset="0"/>
            </a:endParaRPr>
          </a:p>
          <a:p>
            <a:r>
              <a:rPr lang="ru-RU" sz="1600" b="1" dirty="0" smtClean="0">
                <a:latin typeface="Century" panose="02040604050505020304" pitchFamily="18" charset="0"/>
              </a:rPr>
              <a:t>Таким </a:t>
            </a:r>
            <a:r>
              <a:rPr lang="ru-RU" sz="1600" b="1" dirty="0">
                <a:latin typeface="Century" panose="02040604050505020304" pitchFamily="18" charset="0"/>
              </a:rPr>
              <a:t>образом, если недвижимость находится </a:t>
            </a:r>
            <a:r>
              <a:rPr lang="ru-RU" sz="1600" b="1" dirty="0" smtClean="0">
                <a:latin typeface="Century" panose="02040604050505020304" pitchFamily="18" charset="0"/>
              </a:rPr>
              <a:t>                в </a:t>
            </a:r>
            <a:r>
              <a:rPr lang="ru-RU" sz="1600" b="1" dirty="0">
                <a:latin typeface="Century" panose="02040604050505020304" pitchFamily="18" charset="0"/>
              </a:rPr>
              <a:t>вашей собственности (собственности супруги </a:t>
            </a:r>
            <a:r>
              <a:rPr lang="ru-RU" sz="1600" b="1" dirty="0" smtClean="0">
                <a:latin typeface="Century" panose="02040604050505020304" pitchFamily="18" charset="0"/>
              </a:rPr>
              <a:t>             или </a:t>
            </a:r>
            <a:r>
              <a:rPr lang="ru-RU" sz="1600" b="1" dirty="0">
                <a:latin typeface="Century" panose="02040604050505020304" pitchFamily="18" charset="0"/>
              </a:rPr>
              <a:t>несовершеннолетних детей) информация </a:t>
            </a:r>
            <a:r>
              <a:rPr lang="ru-RU" sz="1600" b="1" dirty="0" smtClean="0">
                <a:latin typeface="Century" panose="02040604050505020304" pitchFamily="18" charset="0"/>
              </a:rPr>
              <a:t>                об </a:t>
            </a:r>
            <a:r>
              <a:rPr lang="ru-RU" sz="1600" b="1" dirty="0">
                <a:latin typeface="Century" panose="02040604050505020304" pitchFamily="18" charset="0"/>
              </a:rPr>
              <a:t>объекте </a:t>
            </a:r>
            <a:r>
              <a:rPr lang="ru-RU" sz="1600" b="1" dirty="0" smtClean="0">
                <a:latin typeface="Century" panose="02040604050505020304" pitchFamily="18" charset="0"/>
              </a:rPr>
              <a:t>недвижимости отражается, </a:t>
            </a:r>
            <a:r>
              <a:rPr lang="ru-RU" sz="1600" b="1" dirty="0">
                <a:latin typeface="Century" panose="02040604050505020304" pitchFamily="18" charset="0"/>
              </a:rPr>
              <a:t>не зависимо от того, </a:t>
            </a:r>
            <a:r>
              <a:rPr lang="ru-RU" sz="1600" b="1" dirty="0" smtClean="0">
                <a:latin typeface="Century" panose="02040604050505020304" pitchFamily="18" charset="0"/>
              </a:rPr>
              <a:t>кто </a:t>
            </a:r>
            <a:r>
              <a:rPr lang="ru-RU" sz="1600" b="1" dirty="0">
                <a:latin typeface="Century" panose="02040604050505020304" pitchFamily="18" charset="0"/>
              </a:rPr>
              <a:t>в нем проживает.</a:t>
            </a:r>
          </a:p>
        </p:txBody>
      </p:sp>
    </p:spTree>
    <p:extLst>
      <p:ext uri="{BB962C8B-B14F-4D97-AF65-F5344CB8AC3E}">
        <p14:creationId xmlns:p14="http://schemas.microsoft.com/office/powerpoint/2010/main" val="209895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48. </a:t>
            </a:r>
            <a:r>
              <a:rPr lang="ru-RU" sz="1700" b="1" i="1" dirty="0" smtClean="0">
                <a:latin typeface="Century" panose="02040604050505020304" pitchFamily="18" charset="0"/>
              </a:rPr>
              <a:t>  Написал отказ от наследства в пользу другого члена семьи, нужно ли отображать эти данные  справке, регистрационные действия не производились?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3212976"/>
            <a:ext cx="40670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 smtClean="0">
                <a:latin typeface="Century" panose="02040604050505020304" pitchFamily="18" charset="0"/>
              </a:rPr>
              <a:t>Таким образом, в справке необходимо указывать данный объект имущества до тех пор, 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пока не будет зарегистрировано право собственности на другого члена семьи, в пользу которого 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вы отказались от наследства</a:t>
            </a:r>
            <a:endParaRPr lang="ru-RU" dirty="0">
              <a:latin typeface="Century" panose="02040604050505020304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091" y="3068960"/>
            <a:ext cx="4045397" cy="366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3" y="1052736"/>
            <a:ext cx="84249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Century" panose="02040604050505020304" pitchFamily="18" charset="0"/>
              </a:rPr>
              <a:t>Согласно </a:t>
            </a:r>
            <a:r>
              <a:rPr lang="ru-RU" b="1" dirty="0" smtClean="0">
                <a:solidFill>
                  <a:prstClr val="black"/>
                </a:solidFill>
                <a:latin typeface="Century" panose="02040604050505020304" pitchFamily="18" charset="0"/>
              </a:rPr>
              <a:t>пункта 101 Методических рекомендаций:</a:t>
            </a:r>
          </a:p>
          <a:p>
            <a:pPr lvl="0" algn="ctr"/>
            <a:r>
              <a:rPr lang="ru-RU" dirty="0">
                <a:solidFill>
                  <a:prstClr val="black"/>
                </a:solidFill>
                <a:latin typeface="Century" panose="02040604050505020304" pitchFamily="18" charset="0"/>
              </a:rPr>
              <a:t>	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Century" panose="02040604050505020304" pitchFamily="18" charset="0"/>
              </a:rPr>
              <a:t>Указанию также подлежит недвижимое имущество, полученное в порядке наследования (принято наследство) или по решению суда (вступило </a:t>
            </a:r>
            <a:r>
              <a:rPr lang="ru-RU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                   в </a:t>
            </a:r>
            <a:r>
              <a:rPr lang="ru-RU" dirty="0">
                <a:solidFill>
                  <a:prstClr val="black"/>
                </a:solidFill>
                <a:latin typeface="Century" panose="02040604050505020304" pitchFamily="18" charset="0"/>
              </a:rPr>
              <a:t>законную силу), право собственности на которое не зарегистрировано </a:t>
            </a:r>
            <a:r>
              <a:rPr lang="ru-RU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          в </a:t>
            </a:r>
            <a:r>
              <a:rPr lang="ru-RU" dirty="0">
                <a:solidFill>
                  <a:prstClr val="black"/>
                </a:solidFill>
                <a:latin typeface="Century" panose="02040604050505020304" pitchFamily="18" charset="0"/>
              </a:rPr>
              <a:t>установленном порядке (не осуществлена регистрация в Росреестре</a:t>
            </a:r>
            <a:r>
              <a:rPr lang="ru-RU" dirty="0" smtClean="0">
                <a:solidFill>
                  <a:prstClr val="black"/>
                </a:solidFill>
                <a:latin typeface="Century" panose="02040604050505020304" pitchFamily="18" charset="0"/>
              </a:rPr>
              <a:t>)</a:t>
            </a:r>
            <a:endParaRPr lang="ru-RU" dirty="0">
              <a:solidFill>
                <a:prstClr val="black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41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49. </a:t>
            </a:r>
            <a:r>
              <a:rPr lang="ru-RU" sz="1700" b="1" i="1" dirty="0" smtClean="0">
                <a:latin typeface="Century" panose="02040604050505020304" pitchFamily="18" charset="0"/>
              </a:rPr>
              <a:t>  Квартира в собственности, в квартире  проживают родители, в каком разделе, кроме 3.1 нужно отображать эту информацию?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848" y="1700808"/>
            <a:ext cx="345638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dirty="0" smtClean="0"/>
              <a:t>В случае, если вы зарегистрированы                      в данной квартире, информацию                            о регистрации указать  на титульном листе</a:t>
            </a:r>
          </a:p>
          <a:p>
            <a:endParaRPr lang="ru-RU" sz="22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dirty="0" smtClean="0"/>
              <a:t>В случае, если вы                     не зарегистрированы                   в квартире,                              но проживаете в ней – указать в подразделе 6.1 раздела 6</a:t>
            </a:r>
            <a:endParaRPr lang="ru-RU" sz="22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556792"/>
            <a:ext cx="5184576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213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784976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2342" y="57360"/>
            <a:ext cx="878497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50. </a:t>
            </a:r>
            <a:r>
              <a:rPr lang="ru-RU" sz="1700" b="1" i="1" dirty="0" smtClean="0">
                <a:latin typeface="Century" panose="02040604050505020304" pitchFamily="18" charset="0"/>
              </a:rPr>
              <a:t>  Если у транспортного средства был за отчетный период сменен регистрационный номер несколько раз – необходимо ли отображение этой информации?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4512" y="836712"/>
            <a:ext cx="878497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b="1" dirty="0" smtClean="0">
                <a:latin typeface="Century" panose="02040604050505020304" pitchFamily="18" charset="0"/>
              </a:rPr>
              <a:t>Согласно пункта 123 Методических рекомендаций:</a:t>
            </a:r>
          </a:p>
          <a:p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sz="1700" dirty="0" smtClean="0">
                <a:latin typeface="Century" panose="02040604050505020304" pitchFamily="18" charset="0"/>
              </a:rPr>
              <a:t>Если </a:t>
            </a:r>
            <a:r>
              <a:rPr lang="ru-RU" sz="1700" dirty="0">
                <a:latin typeface="Century" panose="02040604050505020304" pitchFamily="18" charset="0"/>
              </a:rPr>
              <a:t>транспортное средство по состоянию на отчетную дату находилось </a:t>
            </a:r>
            <a:r>
              <a:rPr lang="ru-RU" sz="1700" dirty="0" smtClean="0">
                <a:latin typeface="Century" panose="02040604050505020304" pitchFamily="18" charset="0"/>
              </a:rPr>
              <a:t>                                в </a:t>
            </a:r>
            <a:r>
              <a:rPr lang="ru-RU" sz="1700" dirty="0">
                <a:latin typeface="Century" panose="02040604050505020304" pitchFamily="18" charset="0"/>
              </a:rPr>
              <a:t>собственности служащего (работника), его супруги (супруга), несовершеннолетнего ребенка, то его следует отразить </a:t>
            </a:r>
            <a:r>
              <a:rPr lang="ru-RU" sz="1700" dirty="0" smtClean="0">
                <a:latin typeface="Century" panose="02040604050505020304" pitchFamily="18" charset="0"/>
              </a:rPr>
              <a:t>в </a:t>
            </a:r>
            <a:r>
              <a:rPr lang="ru-RU" sz="1700" dirty="0">
                <a:latin typeface="Century" panose="02040604050505020304" pitchFamily="18" charset="0"/>
              </a:rPr>
              <a:t>подразделе </a:t>
            </a:r>
            <a:r>
              <a:rPr lang="ru-RU" sz="1700" dirty="0" smtClean="0">
                <a:latin typeface="Century" panose="02040604050505020304" pitchFamily="18" charset="0"/>
              </a:rPr>
              <a:t>3.2 справки.</a:t>
            </a:r>
          </a:p>
          <a:p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b="1" dirty="0" smtClean="0">
                <a:latin typeface="Century" panose="02040604050505020304" pitchFamily="18" charset="0"/>
              </a:rPr>
              <a:t>Согласно пункта 124 Методических рекомендаций: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 </a:t>
            </a:r>
          </a:p>
          <a:p>
            <a:r>
              <a:rPr lang="ru-RU" sz="1700" dirty="0" smtClean="0">
                <a:latin typeface="Century" panose="02040604050505020304" pitchFamily="18" charset="0"/>
              </a:rPr>
              <a:t>Регистрация </a:t>
            </a:r>
            <a:r>
              <a:rPr lang="ru-RU" sz="1700" dirty="0">
                <a:latin typeface="Century" panose="02040604050505020304" pitchFamily="18" charset="0"/>
              </a:rPr>
              <a:t>транспортных средств носит учетный характер и не служит основанием для возникновения (прекращения) на них права собственности </a:t>
            </a:r>
            <a:endParaRPr lang="ru-RU" sz="1700" dirty="0" smtClean="0">
              <a:latin typeface="Century" panose="02040604050505020304" pitchFamily="18" charset="0"/>
            </a:endParaRPr>
          </a:p>
          <a:p>
            <a:r>
              <a:rPr lang="ru-RU" sz="1700" dirty="0">
                <a:latin typeface="Century" panose="02040604050505020304" pitchFamily="18" charset="0"/>
              </a:rPr>
              <a:t>При заполнении графы "Место регистрации" указывается наименование органа внутренних дел, осуществившего регистрационный учет транспортного </a:t>
            </a:r>
            <a:r>
              <a:rPr lang="ru-RU" sz="1700" dirty="0" smtClean="0">
                <a:latin typeface="Century" panose="02040604050505020304" pitchFamily="18" charset="0"/>
              </a:rPr>
              <a:t>средства</a:t>
            </a:r>
          </a:p>
          <a:p>
            <a:r>
              <a:rPr lang="ru-RU" sz="1700" dirty="0">
                <a:latin typeface="Century" panose="02040604050505020304" pitchFamily="18" charset="0"/>
              </a:rPr>
              <a:t>Указанные данные заполняются согласно </a:t>
            </a:r>
            <a:endParaRPr lang="ru-RU" sz="1700" dirty="0" smtClean="0">
              <a:latin typeface="Century" panose="02040604050505020304" pitchFamily="18" charset="0"/>
            </a:endParaRPr>
          </a:p>
          <a:p>
            <a:r>
              <a:rPr lang="ru-RU" sz="1700" dirty="0" smtClean="0">
                <a:latin typeface="Century" panose="02040604050505020304" pitchFamily="18" charset="0"/>
              </a:rPr>
              <a:t>официальным </a:t>
            </a:r>
            <a:r>
              <a:rPr lang="ru-RU" sz="1700" dirty="0">
                <a:latin typeface="Century" panose="02040604050505020304" pitchFamily="18" charset="0"/>
              </a:rPr>
              <a:t>документам (например, </a:t>
            </a:r>
            <a:endParaRPr lang="ru-RU" sz="1700" dirty="0" smtClean="0">
              <a:latin typeface="Century" panose="02040604050505020304" pitchFamily="18" charset="0"/>
            </a:endParaRPr>
          </a:p>
          <a:p>
            <a:r>
              <a:rPr lang="ru-RU" sz="1700" dirty="0" smtClean="0">
                <a:latin typeface="Century" panose="02040604050505020304" pitchFamily="18" charset="0"/>
              </a:rPr>
              <a:t>согласно </a:t>
            </a:r>
            <a:r>
              <a:rPr lang="ru-RU" sz="1700" dirty="0">
                <a:latin typeface="Century" panose="02040604050505020304" pitchFamily="18" charset="0"/>
              </a:rPr>
              <a:t>паспорту транспортного средства).</a:t>
            </a:r>
          </a:p>
          <a:p>
            <a:r>
              <a:rPr lang="ru-RU" sz="1700" dirty="0">
                <a:latin typeface="Century" panose="02040604050505020304" pitchFamily="18" charset="0"/>
              </a:rPr>
              <a:t>Также допускается указание кода </a:t>
            </a:r>
            <a:endParaRPr lang="ru-RU" sz="1700" dirty="0" smtClean="0">
              <a:latin typeface="Century" panose="02040604050505020304" pitchFamily="18" charset="0"/>
            </a:endParaRPr>
          </a:p>
          <a:p>
            <a:r>
              <a:rPr lang="ru-RU" sz="1700" dirty="0" smtClean="0">
                <a:latin typeface="Century" panose="02040604050505020304" pitchFamily="18" charset="0"/>
              </a:rPr>
              <a:t>подразделения </a:t>
            </a:r>
            <a:r>
              <a:rPr lang="ru-RU" sz="1700" dirty="0">
                <a:latin typeface="Century" panose="02040604050505020304" pitchFamily="18" charset="0"/>
              </a:rPr>
              <a:t>ГИБДД в соответствии </a:t>
            </a:r>
            <a:endParaRPr lang="ru-RU" sz="1700" dirty="0" smtClean="0">
              <a:latin typeface="Century" panose="02040604050505020304" pitchFamily="18" charset="0"/>
            </a:endParaRPr>
          </a:p>
          <a:p>
            <a:r>
              <a:rPr lang="ru-RU" sz="1700" dirty="0" smtClean="0">
                <a:latin typeface="Century" panose="02040604050505020304" pitchFamily="18" charset="0"/>
              </a:rPr>
              <a:t>со </a:t>
            </a:r>
            <a:r>
              <a:rPr lang="ru-RU" sz="1700" dirty="0">
                <a:latin typeface="Century" panose="02040604050505020304" pitchFamily="18" charset="0"/>
              </a:rPr>
              <a:t>свидетельством о регистрации </a:t>
            </a:r>
            <a:r>
              <a:rPr lang="ru-RU" sz="1700" dirty="0" smtClean="0">
                <a:latin typeface="Century" panose="02040604050505020304" pitchFamily="18" charset="0"/>
              </a:rPr>
              <a:t>ТС.</a:t>
            </a:r>
          </a:p>
          <a:p>
            <a:endParaRPr lang="ru-RU" sz="1700" dirty="0">
              <a:latin typeface="Century" panose="02040604050505020304" pitchFamily="18" charset="0"/>
            </a:endParaRPr>
          </a:p>
          <a:p>
            <a:r>
              <a:rPr lang="ru-RU" sz="1700" b="1" dirty="0" smtClean="0">
                <a:latin typeface="Century" panose="02040604050505020304" pitchFamily="18" charset="0"/>
              </a:rPr>
              <a:t>Таким образом в графе «Место регистрации» необходимо отобразить информацию о регистрационных данных автомобиля за отчетный период.</a:t>
            </a:r>
            <a:endParaRPr lang="ru-RU" sz="1700" b="1" dirty="0">
              <a:latin typeface="Century" panose="020406040505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842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51. </a:t>
            </a:r>
            <a:r>
              <a:rPr lang="ru-RU" sz="1700" b="1" i="1" dirty="0" smtClean="0">
                <a:latin typeface="Century" panose="02040604050505020304" pitchFamily="18" charset="0"/>
              </a:rPr>
              <a:t>  Если автомобиль, купленный в 2022 году был утилизирован в 2022 году, где это указать?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7316" y="3135891"/>
            <a:ext cx="41764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Century" panose="02040604050505020304" pitchFamily="18" charset="0"/>
            </a:endParaRPr>
          </a:p>
          <a:p>
            <a:r>
              <a:rPr lang="ru-RU" dirty="0">
                <a:latin typeface="Century" panose="02040604050505020304" pitchFamily="18" charset="0"/>
              </a:rPr>
              <a:t>Полученную компенсацию </a:t>
            </a:r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за </a:t>
            </a:r>
            <a:r>
              <a:rPr lang="ru-RU" dirty="0">
                <a:latin typeface="Century" panose="02040604050505020304" pitchFamily="18" charset="0"/>
              </a:rPr>
              <a:t>утилизацию транспортного средства или по договору </a:t>
            </a:r>
            <a:r>
              <a:rPr lang="ru-RU" dirty="0" err="1">
                <a:latin typeface="Century" panose="02040604050505020304" pitchFamily="18" charset="0"/>
              </a:rPr>
              <a:t>trade-in</a:t>
            </a:r>
            <a:r>
              <a:rPr lang="ru-RU" dirty="0">
                <a:latin typeface="Century" panose="02040604050505020304" pitchFamily="18" charset="0"/>
              </a:rPr>
              <a:t> необходимо отразить в справке </a:t>
            </a:r>
            <a:r>
              <a:rPr lang="ru-RU" dirty="0" smtClean="0">
                <a:latin typeface="Century" panose="02040604050505020304" pitchFamily="18" charset="0"/>
              </a:rPr>
              <a:t>                о </a:t>
            </a:r>
            <a:r>
              <a:rPr lang="ru-RU" dirty="0">
                <a:latin typeface="Century" panose="02040604050505020304" pitchFamily="18" charset="0"/>
              </a:rPr>
              <a:t>доходах </a:t>
            </a:r>
            <a:r>
              <a:rPr lang="ru-RU" dirty="0" smtClean="0">
                <a:latin typeface="Century" panose="02040604050505020304" pitchFamily="18" charset="0"/>
              </a:rPr>
              <a:t> </a:t>
            </a:r>
            <a:r>
              <a:rPr lang="ru-RU" dirty="0">
                <a:latin typeface="Century" panose="02040604050505020304" pitchFamily="18" charset="0"/>
              </a:rPr>
              <a:t>в Разделе 1 «Сведения </a:t>
            </a:r>
            <a:r>
              <a:rPr lang="ru-RU" dirty="0" smtClean="0">
                <a:latin typeface="Century" panose="02040604050505020304" pitchFamily="18" charset="0"/>
              </a:rPr>
              <a:t>                    о </a:t>
            </a:r>
            <a:r>
              <a:rPr lang="ru-RU" dirty="0">
                <a:latin typeface="Century" panose="02040604050505020304" pitchFamily="18" charset="0"/>
              </a:rPr>
              <a:t>доходах».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803" y="3098868"/>
            <a:ext cx="4572001" cy="3557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2809" y="1196752"/>
            <a:ext cx="87773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Century" panose="02040604050505020304" pitchFamily="18" charset="0"/>
              </a:rPr>
              <a:t>Если транспортное средство утилизировано без денежной компенсации, </a:t>
            </a:r>
            <a:r>
              <a:rPr lang="ru-RU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             то </a:t>
            </a:r>
            <a:r>
              <a:rPr lang="ru-RU" dirty="0">
                <a:solidFill>
                  <a:prstClr val="black"/>
                </a:solidFill>
                <a:latin typeface="Century" panose="02040604050505020304" pitchFamily="18" charset="0"/>
              </a:rPr>
              <a:t>данные о нем указываются в разделе 7 «Сведения  о недвижимом имуществе, транспортных средствах и ценных бумагах, отчужденных  </a:t>
            </a:r>
            <a:r>
              <a:rPr lang="ru-RU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                 в </a:t>
            </a:r>
            <a:r>
              <a:rPr lang="ru-RU" dirty="0">
                <a:solidFill>
                  <a:prstClr val="black"/>
                </a:solidFill>
                <a:latin typeface="Century" panose="02040604050505020304" pitchFamily="18" charset="0"/>
              </a:rPr>
              <a:t>течение отчетного периода в результате безвозмездной сделки».</a:t>
            </a:r>
          </a:p>
        </p:txBody>
      </p:sp>
    </p:spTree>
    <p:extLst>
      <p:ext uri="{BB962C8B-B14F-4D97-AF65-F5344CB8AC3E}">
        <p14:creationId xmlns:p14="http://schemas.microsoft.com/office/powerpoint/2010/main" val="353202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52. </a:t>
            </a:r>
            <a:r>
              <a:rPr lang="ru-RU" sz="1700" b="1" i="1" dirty="0" smtClean="0">
                <a:latin typeface="Century" panose="02040604050505020304" pitchFamily="18" charset="0"/>
              </a:rPr>
              <a:t>  Какие  выписки для счетов обязательны для предоставления                       к разделу 4?</a:t>
            </a:r>
          </a:p>
          <a:p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5" y="993795"/>
            <a:ext cx="835292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Century" panose="02040604050505020304" pitchFamily="18" charset="0"/>
            </a:endParaRPr>
          </a:p>
          <a:p>
            <a:endParaRPr lang="ru-RU" dirty="0">
              <a:latin typeface="Century" panose="02040604050505020304" pitchFamily="18" charset="0"/>
            </a:endParaRPr>
          </a:p>
          <a:p>
            <a:r>
              <a:rPr lang="ru-RU" b="1" dirty="0" smtClean="0">
                <a:latin typeface="Century" panose="02040604050505020304" pitchFamily="18" charset="0"/>
              </a:rPr>
              <a:t>Согласно пункта 146 Методических рекомендаций: </a:t>
            </a:r>
          </a:p>
          <a:p>
            <a:endParaRPr lang="ru-RU" b="1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В </a:t>
            </a:r>
            <a:r>
              <a:rPr lang="ru-RU" dirty="0">
                <a:latin typeface="Century" panose="02040604050505020304" pitchFamily="18" charset="0"/>
              </a:rPr>
              <a:t>данном разделе справки отражается информация обо всех счетах, открытых по состоянию на отчетную дату в банках и иных кредитных организациях на основании гражданско-правового договора на имя лица, </a:t>
            </a:r>
            <a:r>
              <a:rPr lang="ru-RU" dirty="0" smtClean="0">
                <a:latin typeface="Century" panose="02040604050505020304" pitchFamily="18" charset="0"/>
              </a:rPr>
              <a:t>                 в </a:t>
            </a:r>
            <a:r>
              <a:rPr lang="ru-RU" dirty="0">
                <a:latin typeface="Century" panose="02040604050505020304" pitchFamily="18" charset="0"/>
              </a:rPr>
              <a:t>отношении которого представляется справка</a:t>
            </a:r>
            <a:r>
              <a:rPr lang="ru-RU" dirty="0" smtClean="0">
                <a:latin typeface="Century" panose="02040604050505020304" pitchFamily="18" charset="0"/>
              </a:rPr>
              <a:t>.</a:t>
            </a:r>
          </a:p>
          <a:p>
            <a:endParaRPr lang="ru-RU" dirty="0">
              <a:latin typeface="Century" panose="02040604050505020304" pitchFamily="18" charset="0"/>
            </a:endParaRPr>
          </a:p>
          <a:p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b="1" dirty="0" smtClean="0">
                <a:latin typeface="Century" panose="02040604050505020304" pitchFamily="18" charset="0"/>
              </a:rPr>
              <a:t>Согласно пункта 155 Методических рекомендаций: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 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К </a:t>
            </a:r>
            <a:r>
              <a:rPr lang="ru-RU" dirty="0">
                <a:latin typeface="Century" panose="02040604050505020304" pitchFamily="18" charset="0"/>
              </a:rPr>
              <a:t>справке прилагается выписка о движении денежных средств </a:t>
            </a:r>
            <a:r>
              <a:rPr lang="ru-RU" dirty="0" smtClean="0">
                <a:latin typeface="Century" panose="02040604050505020304" pitchFamily="18" charset="0"/>
              </a:rPr>
              <a:t>по </a:t>
            </a:r>
            <a:r>
              <a:rPr lang="ru-RU" dirty="0">
                <a:latin typeface="Century" panose="02040604050505020304" pitchFamily="18" charset="0"/>
              </a:rPr>
              <a:t>счету </a:t>
            </a:r>
            <a:r>
              <a:rPr lang="ru-RU" dirty="0" smtClean="0">
                <a:latin typeface="Century" panose="02040604050505020304" pitchFamily="18" charset="0"/>
              </a:rPr>
              <a:t>                  за </a:t>
            </a:r>
            <a:r>
              <a:rPr lang="ru-RU" dirty="0">
                <a:latin typeface="Century" panose="02040604050505020304" pitchFamily="18" charset="0"/>
              </a:rPr>
              <a:t>отчетный </a:t>
            </a:r>
            <a:r>
              <a:rPr lang="ru-RU" dirty="0" smtClean="0">
                <a:latin typeface="Century" panose="02040604050505020304" pitchFamily="18" charset="0"/>
              </a:rPr>
              <a:t>период </a:t>
            </a:r>
            <a:r>
              <a:rPr lang="ru-RU" dirty="0">
                <a:latin typeface="Century" panose="02040604050505020304" pitchFamily="18" charset="0"/>
              </a:rPr>
              <a:t>в случае, если общая сумма денежных поступлений </a:t>
            </a:r>
            <a:r>
              <a:rPr lang="ru-RU" dirty="0" smtClean="0">
                <a:latin typeface="Century" panose="02040604050505020304" pitchFamily="18" charset="0"/>
              </a:rPr>
              <a:t>                 на </a:t>
            </a:r>
            <a:r>
              <a:rPr lang="ru-RU" dirty="0">
                <a:latin typeface="Century" panose="02040604050505020304" pitchFamily="18" charset="0"/>
              </a:rPr>
              <a:t>отдельный счет за отчетный период превышает общий доход служащего (работника) и его супруги (супруга) за отчетный период и два предшествующих ему года. </a:t>
            </a:r>
          </a:p>
        </p:txBody>
      </p:sp>
    </p:spTree>
    <p:extLst>
      <p:ext uri="{BB962C8B-B14F-4D97-AF65-F5344CB8AC3E}">
        <p14:creationId xmlns:p14="http://schemas.microsoft.com/office/powerpoint/2010/main" val="400948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53. </a:t>
            </a:r>
            <a:r>
              <a:rPr lang="ru-RU" sz="1700" b="1" i="1" dirty="0" smtClean="0">
                <a:latin typeface="Century" panose="02040604050505020304" pitchFamily="18" charset="0"/>
              </a:rPr>
              <a:t>  Если в 2021 году закрыла счет, а на сайте ФНС он числится </a:t>
            </a:r>
          </a:p>
          <a:p>
            <a:r>
              <a:rPr lang="ru-RU" sz="1700" b="1" i="1" dirty="0" smtClean="0">
                <a:latin typeface="Century" panose="02040604050505020304" pitchFamily="18" charset="0"/>
              </a:rPr>
              <a:t>как открытый, указывать ли его в справке?</a:t>
            </a:r>
          </a:p>
          <a:p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55189" y="764704"/>
            <a:ext cx="5976664" cy="287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entury" panose="02040604050505020304" pitchFamily="18" charset="0"/>
              </a:rPr>
              <a:t>Согласно пункта 149 Методических рекомендаций:</a:t>
            </a:r>
            <a:endParaRPr lang="ru-RU" dirty="0" smtClean="0"/>
          </a:p>
          <a:p>
            <a:endParaRPr lang="ru-RU" sz="800" dirty="0" smtClean="0">
              <a:latin typeface="Century" panose="02040604050505020304" pitchFamily="18" charset="0"/>
            </a:endParaRPr>
          </a:p>
          <a:p>
            <a:r>
              <a:rPr lang="ru-RU" sz="1700" dirty="0" smtClean="0">
                <a:latin typeface="Century" panose="02040604050505020304" pitchFamily="18" charset="0"/>
              </a:rPr>
              <a:t>Для </a:t>
            </a:r>
            <a:r>
              <a:rPr lang="ru-RU" sz="1700" dirty="0">
                <a:latin typeface="Century" panose="02040604050505020304" pitchFamily="18" charset="0"/>
              </a:rPr>
              <a:t>получения достоверных сведений о дате открытия счета в банке (иной кредитной организации), виде </a:t>
            </a:r>
            <a:r>
              <a:rPr lang="ru-RU" sz="1700" dirty="0" smtClean="0">
                <a:latin typeface="Century" panose="02040604050505020304" pitchFamily="18" charset="0"/>
              </a:rPr>
              <a:t>                      и </a:t>
            </a:r>
            <a:r>
              <a:rPr lang="ru-RU" sz="1700" dirty="0">
                <a:latin typeface="Century" panose="02040604050505020304" pitchFamily="18" charset="0"/>
              </a:rPr>
              <a:t>валюте такого счета, остатке на счете на отчетную дату и сумме </a:t>
            </a:r>
            <a:r>
              <a:rPr lang="ru-RU" sz="1700" dirty="0" smtClean="0">
                <a:latin typeface="Century" panose="02040604050505020304" pitchFamily="18" charset="0"/>
              </a:rPr>
              <a:t>поступивших на </a:t>
            </a:r>
            <a:r>
              <a:rPr lang="ru-RU" sz="1700" dirty="0">
                <a:latin typeface="Century" panose="02040604050505020304" pitchFamily="18" charset="0"/>
              </a:rPr>
              <a:t>счет денежных средств следует обращаться </a:t>
            </a:r>
            <a:r>
              <a:rPr lang="ru-RU" sz="1700" dirty="0" smtClean="0">
                <a:latin typeface="Century" panose="02040604050505020304" pitchFamily="18" charset="0"/>
              </a:rPr>
              <a:t>в </a:t>
            </a:r>
            <a:r>
              <a:rPr lang="ru-RU" sz="1700" dirty="0">
                <a:latin typeface="Century" panose="02040604050505020304" pitchFamily="18" charset="0"/>
              </a:rPr>
              <a:t>банк или соответствующую кредитную организацию в рамках Указания Банка России № 5798-У. 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53096"/>
            <a:ext cx="2736303" cy="2115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3284984"/>
            <a:ext cx="8677472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700" dirty="0">
                <a:solidFill>
                  <a:prstClr val="black"/>
                </a:solidFill>
                <a:latin typeface="Century" panose="02040604050505020304" pitchFamily="18" charset="0"/>
              </a:rPr>
              <a:t>Данное Указание Банка России допускает возможность получения необходимой информации не только лицом, с которым заключен соответствующий договор (договоры), но и его представителем. Одновременно предусматривается возможность получения такой информации с использованием средств дистанционного обслуживания клиента</a:t>
            </a:r>
            <a:r>
              <a:rPr lang="ru-RU" sz="1700" dirty="0" smtClean="0">
                <a:solidFill>
                  <a:prstClr val="black"/>
                </a:solidFill>
                <a:latin typeface="Century" panose="02040604050505020304" pitchFamily="18" charset="0"/>
              </a:rPr>
              <a:t>.</a:t>
            </a:r>
          </a:p>
          <a:p>
            <a:pPr lvl="0"/>
            <a:endParaRPr lang="ru-RU" sz="800" dirty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pPr lvl="0"/>
            <a:r>
              <a:rPr lang="ru-RU" sz="1700" dirty="0">
                <a:solidFill>
                  <a:prstClr val="black"/>
                </a:solidFill>
                <a:latin typeface="Century" panose="02040604050505020304" pitchFamily="18" charset="0"/>
              </a:rPr>
              <a:t>В этой связи </a:t>
            </a:r>
            <a:r>
              <a:rPr lang="ru-RU" sz="1700" b="1" dirty="0">
                <a:solidFill>
                  <a:prstClr val="black"/>
                </a:solidFill>
                <a:latin typeface="Century" panose="02040604050505020304" pitchFamily="18" charset="0"/>
              </a:rPr>
              <a:t>рекомендуется заполнять данный </a:t>
            </a:r>
            <a:endParaRPr lang="ru-RU" sz="1700" b="1" dirty="0" smtClean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pPr lvl="0"/>
            <a:r>
              <a:rPr lang="ru-RU" sz="1700" b="1" dirty="0" smtClean="0">
                <a:solidFill>
                  <a:prstClr val="black"/>
                </a:solidFill>
                <a:latin typeface="Century" panose="02040604050505020304" pitchFamily="18" charset="0"/>
              </a:rPr>
              <a:t>раздел </a:t>
            </a:r>
            <a:r>
              <a:rPr lang="ru-RU" sz="1700" b="1" dirty="0">
                <a:solidFill>
                  <a:prstClr val="black"/>
                </a:solidFill>
                <a:latin typeface="Century" panose="02040604050505020304" pitchFamily="18" charset="0"/>
              </a:rPr>
              <a:t>справки на основании информации, </a:t>
            </a:r>
            <a:endParaRPr lang="ru-RU" sz="1700" b="1" dirty="0" smtClean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pPr lvl="0"/>
            <a:r>
              <a:rPr lang="ru-RU" sz="1700" b="1" dirty="0" smtClean="0">
                <a:solidFill>
                  <a:prstClr val="black"/>
                </a:solidFill>
                <a:latin typeface="Century" panose="02040604050505020304" pitchFamily="18" charset="0"/>
              </a:rPr>
              <a:t>полученной </a:t>
            </a:r>
            <a:r>
              <a:rPr lang="ru-RU" sz="1700" b="1" dirty="0">
                <a:solidFill>
                  <a:prstClr val="black"/>
                </a:solidFill>
                <a:latin typeface="Century" panose="02040604050505020304" pitchFamily="18" charset="0"/>
              </a:rPr>
              <a:t>в рамках Указания Банка России </a:t>
            </a:r>
            <a:endParaRPr lang="ru-RU" sz="1700" b="1" dirty="0" smtClean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pPr lvl="0"/>
            <a:r>
              <a:rPr lang="ru-RU" sz="1700" b="1" dirty="0" smtClean="0">
                <a:solidFill>
                  <a:prstClr val="black"/>
                </a:solidFill>
                <a:latin typeface="Century" panose="02040604050505020304" pitchFamily="18" charset="0"/>
              </a:rPr>
              <a:t>№ </a:t>
            </a:r>
            <a:r>
              <a:rPr lang="ru-RU" sz="1700" b="1" dirty="0">
                <a:solidFill>
                  <a:prstClr val="black"/>
                </a:solidFill>
                <a:latin typeface="Century" panose="02040604050505020304" pitchFamily="18" charset="0"/>
              </a:rPr>
              <a:t>5798-У</a:t>
            </a:r>
            <a:r>
              <a:rPr lang="ru-RU" sz="1700" dirty="0">
                <a:solidFill>
                  <a:prstClr val="black"/>
                </a:solidFill>
                <a:latin typeface="Century" panose="02040604050505020304" pitchFamily="18" charset="0"/>
              </a:rPr>
              <a:t>, которая является официальной.</a:t>
            </a:r>
          </a:p>
          <a:p>
            <a:pPr lvl="0"/>
            <a:r>
              <a:rPr lang="ru-RU" sz="1700" dirty="0">
                <a:solidFill>
                  <a:prstClr val="black"/>
                </a:solidFill>
                <a:latin typeface="Century" panose="02040604050505020304" pitchFamily="18" charset="0"/>
              </a:rPr>
              <a:t>Таким образом, основополагающим документом, </a:t>
            </a:r>
            <a:endParaRPr lang="ru-RU" sz="1700" dirty="0" smtClean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pPr lvl="0"/>
            <a:r>
              <a:rPr lang="ru-RU" sz="1700" dirty="0" smtClean="0">
                <a:solidFill>
                  <a:prstClr val="black"/>
                </a:solidFill>
                <a:latin typeface="Century" panose="02040604050505020304" pitchFamily="18" charset="0"/>
              </a:rPr>
              <a:t>подтверждающим </a:t>
            </a:r>
            <a:r>
              <a:rPr lang="ru-RU" sz="1700" dirty="0">
                <a:solidFill>
                  <a:prstClr val="black"/>
                </a:solidFill>
                <a:latin typeface="Century" panose="02040604050505020304" pitchFamily="18" charset="0"/>
              </a:rPr>
              <a:t>наличие счетов, будет являться </a:t>
            </a:r>
            <a:endParaRPr lang="ru-RU" sz="1700" dirty="0" smtClean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pPr lvl="0"/>
            <a:r>
              <a:rPr lang="ru-RU" sz="1700" dirty="0" smtClean="0">
                <a:solidFill>
                  <a:prstClr val="black"/>
                </a:solidFill>
                <a:latin typeface="Century" panose="02040604050505020304" pitchFamily="18" charset="0"/>
              </a:rPr>
              <a:t>информация</a:t>
            </a:r>
            <a:r>
              <a:rPr lang="ru-RU" sz="1700" dirty="0">
                <a:solidFill>
                  <a:prstClr val="black"/>
                </a:solidFill>
                <a:latin typeface="Century" panose="02040604050505020304" pitchFamily="18" charset="0"/>
              </a:rPr>
              <a:t>, поступившая из банка.</a:t>
            </a:r>
            <a:endParaRPr lang="ru-RU" sz="1700" dirty="0">
              <a:latin typeface="Century" panose="02040604050505020304" pitchFamily="18" charset="0"/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581129"/>
            <a:ext cx="2666356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404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424" y="116631"/>
            <a:ext cx="878497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54. </a:t>
            </a:r>
            <a:r>
              <a:rPr lang="ru-RU" sz="1700" b="1" i="1" dirty="0" smtClean="0">
                <a:latin typeface="Century" panose="02040604050505020304" pitchFamily="18" charset="0"/>
              </a:rPr>
              <a:t>  В отчетном периоде закрыты счета, нужно ли их указывать, если по состоянию на 31 декабря их уже нет?</a:t>
            </a:r>
          </a:p>
          <a:p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3212976"/>
            <a:ext cx="396044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	</a:t>
            </a:r>
            <a:endParaRPr lang="ru-RU" dirty="0" smtClean="0"/>
          </a:p>
          <a:p>
            <a:r>
              <a:rPr lang="ru-RU" sz="2000" dirty="0" smtClean="0">
                <a:latin typeface="Century" panose="02040604050505020304" pitchFamily="18" charset="0"/>
              </a:rPr>
              <a:t>С </a:t>
            </a:r>
            <a:r>
              <a:rPr lang="ru-RU" sz="2000" dirty="0">
                <a:latin typeface="Century" panose="02040604050505020304" pitchFamily="18" charset="0"/>
              </a:rPr>
              <a:t>учетом целей </a:t>
            </a:r>
            <a:endParaRPr lang="ru-RU" sz="2000" dirty="0" smtClean="0">
              <a:latin typeface="Century" panose="02040604050505020304" pitchFamily="18" charset="0"/>
            </a:endParaRPr>
          </a:p>
          <a:p>
            <a:r>
              <a:rPr lang="ru-RU" sz="2000" dirty="0" smtClean="0">
                <a:latin typeface="Century" panose="02040604050505020304" pitchFamily="18" charset="0"/>
              </a:rPr>
              <a:t>антикоррупционного </a:t>
            </a:r>
          </a:p>
          <a:p>
            <a:r>
              <a:rPr lang="ru-RU" sz="2000" dirty="0" smtClean="0">
                <a:latin typeface="Century" panose="02040604050505020304" pitchFamily="18" charset="0"/>
              </a:rPr>
              <a:t>законодательства </a:t>
            </a:r>
            <a:r>
              <a:rPr lang="ru-RU" sz="2000" dirty="0">
                <a:latin typeface="Century" panose="02040604050505020304" pitchFamily="18" charset="0"/>
              </a:rPr>
              <a:t>Российской </a:t>
            </a:r>
            <a:endParaRPr lang="ru-RU" sz="2000" dirty="0" smtClean="0">
              <a:latin typeface="Century" panose="02040604050505020304" pitchFamily="18" charset="0"/>
            </a:endParaRPr>
          </a:p>
          <a:p>
            <a:r>
              <a:rPr lang="ru-RU" sz="2000" dirty="0" smtClean="0">
                <a:latin typeface="Century" panose="02040604050505020304" pitchFamily="18" charset="0"/>
              </a:rPr>
              <a:t>Федерации не указываются </a:t>
            </a:r>
          </a:p>
          <a:p>
            <a:r>
              <a:rPr lang="ru-RU" sz="2000" dirty="0" smtClean="0">
                <a:latin typeface="Century" panose="02040604050505020304" pitchFamily="18" charset="0"/>
              </a:rPr>
              <a:t>счета</a:t>
            </a:r>
            <a:r>
              <a:rPr lang="ru-RU" sz="2000" dirty="0">
                <a:latin typeface="Century" panose="02040604050505020304" pitchFamily="18" charset="0"/>
              </a:rPr>
              <a:t>, закрытые по </a:t>
            </a:r>
            <a:r>
              <a:rPr lang="ru-RU" sz="2000" dirty="0" smtClean="0">
                <a:latin typeface="Century" panose="02040604050505020304" pitchFamily="18" charset="0"/>
              </a:rPr>
              <a:t>состоянию</a:t>
            </a:r>
          </a:p>
          <a:p>
            <a:r>
              <a:rPr lang="ru-RU" sz="2000" dirty="0" smtClean="0">
                <a:latin typeface="Century" panose="02040604050505020304" pitchFamily="18" charset="0"/>
              </a:rPr>
              <a:t>на </a:t>
            </a:r>
            <a:r>
              <a:rPr lang="ru-RU" sz="2000" dirty="0">
                <a:latin typeface="Century" panose="02040604050505020304" pitchFamily="18" charset="0"/>
              </a:rPr>
              <a:t>отчетную </a:t>
            </a:r>
            <a:r>
              <a:rPr lang="ru-RU" sz="2000" dirty="0" smtClean="0">
                <a:latin typeface="Century" panose="02040604050505020304" pitchFamily="18" charset="0"/>
              </a:rPr>
              <a:t>дату.</a:t>
            </a:r>
            <a:endParaRPr lang="ru-RU" sz="2000" dirty="0">
              <a:latin typeface="Century" panose="02040604050505020304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636912"/>
            <a:ext cx="4824536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243" y="1498673"/>
            <a:ext cx="878497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prstClr val="black"/>
                </a:solidFill>
                <a:latin typeface="Century" panose="02040604050505020304" pitchFamily="18" charset="0"/>
              </a:rPr>
              <a:t>В соответствии с подпунктом 1 пункта 148 Методических рекомендаций:</a:t>
            </a:r>
          </a:p>
          <a:p>
            <a:pPr lvl="0"/>
            <a:endParaRPr lang="ru-RU" dirty="0">
              <a:solidFill>
                <a:prstClr val="black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90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773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Информация о лице, представляющем сведения</a:t>
            </a:r>
            <a:endParaRPr lang="ru-RU" sz="2400" b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834107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Century" panose="02040604050505020304" pitchFamily="18" charset="0"/>
              </a:rPr>
              <a:t>При заполнении титульного листа </a:t>
            </a:r>
            <a:r>
              <a:rPr lang="ru-RU" sz="2000" dirty="0" smtClean="0">
                <a:latin typeface="Century" panose="02040604050505020304" pitchFamily="18" charset="0"/>
              </a:rPr>
              <a:t>обратите </a:t>
            </a:r>
            <a:r>
              <a:rPr lang="ru-RU" sz="2000" dirty="0">
                <a:latin typeface="Century" panose="02040604050505020304" pitchFamily="18" charset="0"/>
              </a:rPr>
              <a:t>внимание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630389"/>
          </a:xfrm>
        </p:spPr>
        <p:txBody>
          <a:bodyPr>
            <a:normAutofit fontScale="92500" lnSpcReduction="10000"/>
          </a:bodyPr>
          <a:lstStyle/>
          <a:p>
            <a:endParaRPr lang="ru-RU" sz="1400" dirty="0" smtClean="0"/>
          </a:p>
          <a:p>
            <a:r>
              <a:rPr lang="ru-RU" sz="1400" dirty="0" smtClean="0">
                <a:latin typeface="Century" panose="02040604050505020304" pitchFamily="18" charset="0"/>
              </a:rPr>
              <a:t>Заполняются данные в связи с чем подается справка 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В строке «Куда подается справка» указать наименование подразделения органа власти, ответственное за антикоррупционною работу </a:t>
            </a:r>
            <a:endParaRPr lang="ru-RU" sz="1400" dirty="0">
              <a:latin typeface="Century" panose="02040604050505020304" pitchFamily="18" charset="0"/>
            </a:endParaRPr>
          </a:p>
          <a:p>
            <a:r>
              <a:rPr lang="ru-RU" sz="1400" dirty="0" smtClean="0">
                <a:latin typeface="Century" panose="02040604050505020304" pitchFamily="18" charset="0"/>
              </a:rPr>
              <a:t>Все данные о служащем (работнике) указываются в именительном падеже                  в полном соответствии с документами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В графе «название организации» указать официальное  название государственного органа или организации                                 (н-р: Правительство Московской области)</a:t>
            </a:r>
            <a:r>
              <a:rPr lang="ru-RU" sz="1400" dirty="0">
                <a:latin typeface="Century" panose="02040604050505020304" pitchFamily="18" charset="0"/>
              </a:rPr>
              <a:t> </a:t>
            </a:r>
            <a:endParaRPr lang="ru-RU" sz="1400" dirty="0" smtClean="0">
              <a:latin typeface="Century" panose="02040604050505020304" pitchFamily="18" charset="0"/>
            </a:endParaRPr>
          </a:p>
          <a:p>
            <a:r>
              <a:rPr lang="ru-RU" sz="1400" dirty="0" smtClean="0">
                <a:latin typeface="Century" panose="02040604050505020304" pitchFamily="18" charset="0"/>
              </a:rPr>
              <a:t>Место </a:t>
            </a:r>
            <a:r>
              <a:rPr lang="ru-RU" sz="1400" dirty="0">
                <a:latin typeface="Century" panose="02040604050505020304" pitchFamily="18" charset="0"/>
              </a:rPr>
              <a:t>работы и должность указываются </a:t>
            </a:r>
            <a:r>
              <a:rPr lang="ru-RU" sz="1400" dirty="0" smtClean="0">
                <a:latin typeface="Century" panose="02040604050505020304" pitchFamily="18" charset="0"/>
              </a:rPr>
              <a:t>                     в </a:t>
            </a:r>
            <a:r>
              <a:rPr lang="ru-RU" sz="1400" dirty="0">
                <a:latin typeface="Century" panose="02040604050505020304" pitchFamily="18" charset="0"/>
              </a:rPr>
              <a:t>соответствии с приказом о назначении и служебным контрактом </a:t>
            </a:r>
          </a:p>
          <a:p>
            <a:endParaRPr lang="ru-RU" sz="1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800"/>
            <a:ext cx="424847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" b="6250"/>
          <a:stretch/>
        </p:blipFill>
        <p:spPr bwMode="auto">
          <a:xfrm>
            <a:off x="4932040" y="3284984"/>
            <a:ext cx="421196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14620" y="5517232"/>
            <a:ext cx="87129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entury" panose="02040604050505020304" pitchFamily="18" charset="0"/>
              </a:rPr>
              <a:t>Внимание!</a:t>
            </a:r>
          </a:p>
          <a:p>
            <a:r>
              <a:rPr lang="ru-RU" sz="1600" b="1" dirty="0" smtClean="0">
                <a:latin typeface="Century" panose="02040604050505020304" pitchFamily="18" charset="0"/>
              </a:rPr>
              <a:t>Граждане</a:t>
            </a:r>
            <a:r>
              <a:rPr lang="ru-RU" sz="1600" b="1" dirty="0">
                <a:latin typeface="Century" panose="02040604050505020304" pitchFamily="18" charset="0"/>
              </a:rPr>
              <a:t>, при подаче документов для наделения полномочиями по должности, назначения или избрания </a:t>
            </a:r>
            <a:r>
              <a:rPr lang="ru-RU" sz="1600" b="1" dirty="0" smtClean="0">
                <a:latin typeface="Century" panose="02040604050505020304" pitchFamily="18" charset="0"/>
              </a:rPr>
              <a:t>на </a:t>
            </a:r>
            <a:r>
              <a:rPr lang="ru-RU" sz="1600" b="1" dirty="0">
                <a:latin typeface="Century" panose="02040604050505020304" pitchFamily="18" charset="0"/>
              </a:rPr>
              <a:t>должность представляют сведения (без заполнения раздела </a:t>
            </a:r>
            <a:r>
              <a:rPr lang="ru-RU" sz="1600" b="1" dirty="0" smtClean="0">
                <a:latin typeface="Century" panose="02040604050505020304" pitchFamily="18" charset="0"/>
              </a:rPr>
              <a:t>2) на </a:t>
            </a:r>
            <a:r>
              <a:rPr lang="ru-RU" sz="1600" b="1" dirty="0">
                <a:latin typeface="Century" panose="02040604050505020304" pitchFamily="18" charset="0"/>
              </a:rPr>
              <a:t>1-е число месяца, предшествующего месяцу подачи документов </a:t>
            </a:r>
          </a:p>
        </p:txBody>
      </p:sp>
    </p:spTree>
    <p:extLst>
      <p:ext uri="{BB962C8B-B14F-4D97-AF65-F5344CB8AC3E}">
        <p14:creationId xmlns:p14="http://schemas.microsoft.com/office/powerpoint/2010/main" val="337067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510" y="1340768"/>
            <a:ext cx="4489910" cy="367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55. </a:t>
            </a:r>
            <a:r>
              <a:rPr lang="ru-RU" sz="1700" b="1" i="1" dirty="0" smtClean="0">
                <a:latin typeface="Century" panose="02040604050505020304" pitchFamily="18" charset="0"/>
              </a:rPr>
              <a:t>  Если счет в банке открыт, но движения по нему нет и остаток по нему 0 руб., указывается ли такой счет в разделе 4 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980729"/>
            <a:ext cx="8784976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Century" panose="02040604050505020304" pitchFamily="18" charset="0"/>
              </a:rPr>
              <a:t>РАЗДЕЛ 4. СВЕДЕНИЯ О СЧЕТАХ В БАНКАХ </a:t>
            </a:r>
            <a:endParaRPr lang="ru-RU" sz="1400" b="1" dirty="0" smtClean="0">
              <a:latin typeface="Century" panose="02040604050505020304" pitchFamily="18" charset="0"/>
            </a:endParaRPr>
          </a:p>
          <a:p>
            <a:r>
              <a:rPr lang="ru-RU" sz="1400" b="1" dirty="0" smtClean="0">
                <a:latin typeface="Century" panose="02040604050505020304" pitchFamily="18" charset="0"/>
              </a:rPr>
              <a:t>И </a:t>
            </a:r>
            <a:r>
              <a:rPr lang="ru-RU" sz="1400" b="1" dirty="0">
                <a:latin typeface="Century" panose="02040604050505020304" pitchFamily="18" charset="0"/>
              </a:rPr>
              <a:t>ИНЫХ КРЕДИТНЫХ </a:t>
            </a:r>
            <a:r>
              <a:rPr lang="ru-RU" sz="1400" b="1" dirty="0" smtClean="0">
                <a:latin typeface="Century" panose="02040604050505020304" pitchFamily="18" charset="0"/>
              </a:rPr>
              <a:t>ОРГАНИЗАЦИЯХ</a:t>
            </a:r>
          </a:p>
          <a:p>
            <a:endParaRPr lang="ru-RU" dirty="0" smtClean="0">
              <a:latin typeface="Century" panose="02040604050505020304" pitchFamily="18" charset="0"/>
            </a:endParaRPr>
          </a:p>
          <a:p>
            <a:endParaRPr lang="ru-RU" b="1" dirty="0" smtClean="0">
              <a:latin typeface="Century" panose="02040604050505020304" pitchFamily="18" charset="0"/>
            </a:endParaRPr>
          </a:p>
          <a:p>
            <a:endParaRPr lang="ru-RU" b="1" dirty="0">
              <a:latin typeface="Century" panose="02040604050505020304" pitchFamily="18" charset="0"/>
            </a:endParaRPr>
          </a:p>
          <a:p>
            <a:endParaRPr lang="ru-RU" b="1" dirty="0" smtClean="0">
              <a:latin typeface="Century" panose="02040604050505020304" pitchFamily="18" charset="0"/>
            </a:endParaRPr>
          </a:p>
          <a:p>
            <a:r>
              <a:rPr lang="ru-RU" b="1" dirty="0" smtClean="0">
                <a:latin typeface="Century" panose="02040604050505020304" pitchFamily="18" charset="0"/>
              </a:rPr>
              <a:t>Согласно пункта146, </a:t>
            </a:r>
          </a:p>
          <a:p>
            <a:r>
              <a:rPr lang="ru-RU" b="1" dirty="0" smtClean="0">
                <a:latin typeface="Century" panose="02040604050505020304" pitchFamily="18" charset="0"/>
              </a:rPr>
              <a:t>подпункта 1 пункта 147 </a:t>
            </a:r>
          </a:p>
          <a:p>
            <a:r>
              <a:rPr lang="ru-RU" b="1" dirty="0" smtClean="0">
                <a:latin typeface="Century" panose="02040604050505020304" pitchFamily="18" charset="0"/>
              </a:rPr>
              <a:t>Методических рекомендаций:</a:t>
            </a:r>
          </a:p>
          <a:p>
            <a:endParaRPr lang="ru-RU" b="1" dirty="0" smtClean="0">
              <a:latin typeface="Century" panose="02040604050505020304" pitchFamily="18" charset="0"/>
            </a:endParaRPr>
          </a:p>
          <a:p>
            <a:endParaRPr lang="ru-RU" b="1" dirty="0" smtClean="0">
              <a:latin typeface="Century" panose="02040604050505020304" pitchFamily="18" charset="0"/>
            </a:endParaRPr>
          </a:p>
          <a:p>
            <a:endParaRPr lang="ru-RU" b="1" dirty="0">
              <a:latin typeface="Century" panose="02040604050505020304" pitchFamily="18" charset="0"/>
            </a:endParaRPr>
          </a:p>
          <a:p>
            <a:endParaRPr lang="ru-RU" b="1" dirty="0" smtClean="0">
              <a:latin typeface="Century" panose="02040604050505020304" pitchFamily="18" charset="0"/>
            </a:endParaRPr>
          </a:p>
          <a:p>
            <a:endParaRPr lang="ru-RU" b="1" dirty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 </a:t>
            </a:r>
          </a:p>
          <a:p>
            <a:r>
              <a:rPr lang="ru-RU" dirty="0">
                <a:latin typeface="Century" panose="02040604050505020304" pitchFamily="18" charset="0"/>
              </a:rPr>
              <a:t>В</a:t>
            </a:r>
            <a:r>
              <a:rPr lang="ru-RU" dirty="0" smtClean="0">
                <a:latin typeface="Century" panose="02040604050505020304" pitchFamily="18" charset="0"/>
              </a:rPr>
              <a:t> </a:t>
            </a:r>
            <a:r>
              <a:rPr lang="ru-RU" dirty="0">
                <a:latin typeface="Century" panose="02040604050505020304" pitchFamily="18" charset="0"/>
              </a:rPr>
              <a:t>данном разделе справки отражается информация обо всех счетах, открытых по состоянию на отчетную дату в банках и иных кредитных организациях на основании гражданско-правового договора на имя лица, </a:t>
            </a:r>
            <a:r>
              <a:rPr lang="ru-RU" dirty="0" smtClean="0">
                <a:latin typeface="Century" panose="02040604050505020304" pitchFamily="18" charset="0"/>
              </a:rPr>
              <a:t>                 в </a:t>
            </a:r>
            <a:r>
              <a:rPr lang="ru-RU" dirty="0">
                <a:latin typeface="Century" panose="02040604050505020304" pitchFamily="18" charset="0"/>
              </a:rPr>
              <a:t>отношении которого представляется справка.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В </a:t>
            </a:r>
            <a:r>
              <a:rPr lang="ru-RU" dirty="0">
                <a:latin typeface="Century" panose="02040604050505020304" pitchFamily="18" charset="0"/>
              </a:rPr>
              <a:t>частности, подлежит указанию информация </a:t>
            </a:r>
            <a:r>
              <a:rPr lang="ru-RU" dirty="0" smtClean="0">
                <a:latin typeface="Century" panose="02040604050505020304" pitchFamily="18" charset="0"/>
              </a:rPr>
              <a:t>об открытых </a:t>
            </a:r>
            <a:r>
              <a:rPr lang="ru-RU" dirty="0">
                <a:latin typeface="Century" panose="02040604050505020304" pitchFamily="18" charset="0"/>
              </a:rPr>
              <a:t>счетах </a:t>
            </a:r>
            <a:r>
              <a:rPr lang="ru-RU" dirty="0" smtClean="0">
                <a:latin typeface="Century" panose="02040604050505020304" pitchFamily="18" charset="0"/>
              </a:rPr>
              <a:t>с </a:t>
            </a:r>
            <a:r>
              <a:rPr lang="ru-RU" dirty="0">
                <a:latin typeface="Century" panose="02040604050505020304" pitchFamily="18" charset="0"/>
              </a:rPr>
              <a:t>нулевым остатком по состоянию на отчетную </a:t>
            </a:r>
            <a:r>
              <a:rPr lang="ru-RU" dirty="0" smtClean="0">
                <a:latin typeface="Century" panose="02040604050505020304" pitchFamily="18" charset="0"/>
              </a:rPr>
              <a:t>дату</a:t>
            </a:r>
            <a:endParaRPr lang="ru-RU" dirty="0">
              <a:latin typeface="Century" panose="020406040505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211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56. </a:t>
            </a:r>
            <a:r>
              <a:rPr lang="ru-RU" sz="1700" b="1" i="1" dirty="0" smtClean="0">
                <a:latin typeface="Century" panose="02040604050505020304" pitchFamily="18" charset="0"/>
              </a:rPr>
              <a:t>  Какой </a:t>
            </a:r>
            <a:r>
              <a:rPr lang="ru-RU" sz="1700" b="1" i="1" dirty="0">
                <a:latin typeface="Century" panose="02040604050505020304" pitchFamily="18" charset="0"/>
              </a:rPr>
              <a:t>источник </a:t>
            </a:r>
            <a:r>
              <a:rPr lang="ru-RU" sz="1700" b="1" i="1" dirty="0" smtClean="0">
                <a:latin typeface="Century" panose="02040604050505020304" pitchFamily="18" charset="0"/>
              </a:rPr>
              <a:t>правильнее, если </a:t>
            </a:r>
            <a:r>
              <a:rPr lang="ru-RU" sz="1700" b="1" i="1" dirty="0">
                <a:latin typeface="Century" panose="02040604050505020304" pitchFamily="18" charset="0"/>
              </a:rPr>
              <a:t>данные разнятся </a:t>
            </a:r>
            <a:r>
              <a:rPr lang="ru-RU" sz="1700" b="1" i="1" dirty="0" smtClean="0">
                <a:latin typeface="Century" panose="02040604050505020304" pitchFamily="18" charset="0"/>
              </a:rPr>
              <a:t>: личный кабинет налогоплательщика или справка из банка?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714" y="908720"/>
            <a:ext cx="521537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entury" panose="02040604050505020304" pitchFamily="18" charset="0"/>
              </a:rPr>
              <a:t>Согласно п. 158 Методических рекомендаций:</a:t>
            </a:r>
          </a:p>
          <a:p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Информация </a:t>
            </a:r>
            <a:r>
              <a:rPr lang="ru-RU" dirty="0">
                <a:latin typeface="Century" panose="02040604050505020304" pitchFamily="18" charset="0"/>
              </a:rPr>
              <a:t>о наличии банковских счетов, открытых с 1 июля 2014 года, может быть получена в ФНС России. Информацией </a:t>
            </a:r>
            <a:r>
              <a:rPr lang="ru-RU" dirty="0" smtClean="0">
                <a:latin typeface="Century" panose="02040604050505020304" pitchFamily="18" charset="0"/>
              </a:rPr>
              <a:t>                  о </a:t>
            </a:r>
            <a:r>
              <a:rPr lang="ru-RU" dirty="0">
                <a:latin typeface="Century" panose="02040604050505020304" pitchFamily="18" charset="0"/>
              </a:rPr>
              <a:t>ранее открытых счетах в банках </a:t>
            </a:r>
            <a:r>
              <a:rPr lang="ru-RU" dirty="0" smtClean="0">
                <a:latin typeface="Century" panose="02040604050505020304" pitchFamily="18" charset="0"/>
              </a:rPr>
              <a:t>                    (</a:t>
            </a:r>
            <a:r>
              <a:rPr lang="ru-RU" dirty="0">
                <a:latin typeface="Century" panose="02040604050505020304" pitchFamily="18" charset="0"/>
              </a:rPr>
              <a:t>если такие счета не закрывались либо </a:t>
            </a:r>
            <a:r>
              <a:rPr lang="ru-RU" dirty="0" smtClean="0">
                <a:latin typeface="Century" panose="02040604050505020304" pitchFamily="18" charset="0"/>
              </a:rPr>
              <a:t>                 по </a:t>
            </a:r>
            <a:r>
              <a:rPr lang="ru-RU" dirty="0">
                <a:latin typeface="Century" panose="02040604050505020304" pitchFamily="18" charset="0"/>
              </a:rPr>
              <a:t>ним </a:t>
            </a:r>
            <a:r>
              <a:rPr lang="ru-RU" dirty="0" smtClean="0">
                <a:latin typeface="Century" panose="02040604050505020304" pitchFamily="18" charset="0"/>
              </a:rPr>
              <a:t>не </a:t>
            </a:r>
            <a:r>
              <a:rPr lang="ru-RU" dirty="0">
                <a:latin typeface="Century" panose="02040604050505020304" pitchFamily="18" charset="0"/>
              </a:rPr>
              <a:t>было изменений) налоговые органы не располагают. </a:t>
            </a:r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Порядок </a:t>
            </a:r>
            <a:r>
              <a:rPr lang="ru-RU" dirty="0">
                <a:latin typeface="Century" panose="02040604050505020304" pitchFamily="18" charset="0"/>
              </a:rPr>
              <a:t>обращения за данными сведениями изложен на официальном сайте ФНС России по ссылке: </a:t>
            </a:r>
            <a:r>
              <a:rPr lang="ru-RU" dirty="0">
                <a:latin typeface="Century" panose="02040604050505020304" pitchFamily="18" charset="0"/>
                <a:hlinkClick r:id="rId2"/>
              </a:rPr>
              <a:t>https://www.nalog.ru/rn77/related_activities/accounting/bank_account</a:t>
            </a:r>
            <a:r>
              <a:rPr lang="ru-RU" dirty="0" smtClean="0">
                <a:latin typeface="Century" panose="02040604050505020304" pitchFamily="18" charset="0"/>
                <a:hlinkClick r:id="rId2"/>
              </a:rPr>
              <a:t>/</a:t>
            </a:r>
            <a:r>
              <a:rPr lang="ru-RU" dirty="0" smtClean="0">
                <a:latin typeface="Century" panose="02040604050505020304" pitchFamily="18" charset="0"/>
              </a:rPr>
              <a:t>.</a:t>
            </a:r>
          </a:p>
          <a:p>
            <a:endParaRPr lang="ru-RU" dirty="0">
              <a:latin typeface="Century" panose="02040604050505020304" pitchFamily="18" charset="0"/>
            </a:endParaRPr>
          </a:p>
          <a:p>
            <a:endParaRPr lang="ru-RU" b="1" dirty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 </a:t>
            </a:r>
          </a:p>
          <a:p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24744"/>
            <a:ext cx="3601060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1326" y="5085184"/>
            <a:ext cx="87960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Century" panose="02040604050505020304" pitchFamily="18" charset="0"/>
              </a:rPr>
              <a:t>В случае наличия различий в информации о банковских счетах, представленных ФНС России и в соответствии с Указанием Банка России </a:t>
            </a:r>
            <a:r>
              <a:rPr lang="ru-RU" b="1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        № </a:t>
            </a:r>
            <a:r>
              <a:rPr lang="ru-RU" b="1" dirty="0">
                <a:solidFill>
                  <a:prstClr val="black"/>
                </a:solidFill>
                <a:latin typeface="Century" panose="02040604050505020304" pitchFamily="18" charset="0"/>
              </a:rPr>
              <a:t>5798-У банком (иной кредитной организацией), приоритет рекомендуется отдавать информации, полученной в рамках Указания Банка России </a:t>
            </a:r>
            <a:r>
              <a:rPr lang="ru-RU" b="1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         № </a:t>
            </a:r>
            <a:r>
              <a:rPr lang="ru-RU" b="1" dirty="0">
                <a:solidFill>
                  <a:prstClr val="black"/>
                </a:solidFill>
                <a:latin typeface="Century" panose="02040604050505020304" pitchFamily="18" charset="0"/>
              </a:rPr>
              <a:t>5798-У.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638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784976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57. </a:t>
            </a:r>
            <a:r>
              <a:rPr lang="ru-RU" sz="1700" b="1" i="1" dirty="0" smtClean="0">
                <a:latin typeface="Century" panose="02040604050505020304" pitchFamily="18" charset="0"/>
              </a:rPr>
              <a:t>  Нужно ли указывать «Пушкинскую карту», оформленную на детей?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63511" y="708348"/>
            <a:ext cx="4392488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entury" panose="02040604050505020304" pitchFamily="18" charset="0"/>
              </a:rPr>
              <a:t>В соответствии с пунктом 80 Методических рекомендаций: </a:t>
            </a:r>
          </a:p>
          <a:p>
            <a:endParaRPr lang="ru-RU" b="1" dirty="0" smtClean="0">
              <a:latin typeface="Century" panose="02040604050505020304" pitchFamily="18" charset="0"/>
            </a:endParaRPr>
          </a:p>
          <a:p>
            <a:r>
              <a:rPr lang="ru-RU" sz="1700" dirty="0" smtClean="0">
                <a:latin typeface="Century" panose="02040604050505020304" pitchFamily="18" charset="0"/>
              </a:rPr>
              <a:t>Социальная </a:t>
            </a:r>
            <a:r>
              <a:rPr lang="ru-RU" sz="1700" dirty="0">
                <a:latin typeface="Century" panose="02040604050505020304" pitchFamily="18" charset="0"/>
              </a:rPr>
              <a:t>поддержка молодежи </a:t>
            </a:r>
            <a:r>
              <a:rPr lang="ru-RU" sz="1700" dirty="0" smtClean="0">
                <a:latin typeface="Century" panose="02040604050505020304" pitchFamily="18" charset="0"/>
              </a:rPr>
              <a:t>                в </a:t>
            </a:r>
            <a:r>
              <a:rPr lang="ru-RU" sz="1700" dirty="0">
                <a:latin typeface="Century" panose="02040604050505020304" pitchFamily="18" charset="0"/>
              </a:rPr>
              <a:t>возрасте от 14 до 22 лет </a:t>
            </a:r>
            <a:r>
              <a:rPr lang="ru-RU" sz="1700" dirty="0" smtClean="0">
                <a:latin typeface="Century" panose="02040604050505020304" pitchFamily="18" charset="0"/>
              </a:rPr>
              <a:t>                         для </a:t>
            </a:r>
            <a:r>
              <a:rPr lang="ru-RU" sz="1700" dirty="0">
                <a:latin typeface="Century" panose="02040604050505020304" pitchFamily="18" charset="0"/>
              </a:rPr>
              <a:t>повышения доступности организаций культуры </a:t>
            </a:r>
            <a:r>
              <a:rPr lang="ru-RU" sz="1700" dirty="0" smtClean="0">
                <a:latin typeface="Century" panose="02040604050505020304" pitchFamily="18" charset="0"/>
              </a:rPr>
              <a:t>                          (</a:t>
            </a:r>
            <a:r>
              <a:rPr lang="ru-RU" sz="1700" dirty="0">
                <a:latin typeface="Century" panose="02040604050505020304" pitchFamily="18" charset="0"/>
              </a:rPr>
              <a:t>т.н. "Пушкинская карта") </a:t>
            </a:r>
            <a:r>
              <a:rPr lang="ru-RU" sz="1700" dirty="0" smtClean="0">
                <a:latin typeface="Century" panose="02040604050505020304" pitchFamily="18" charset="0"/>
              </a:rPr>
              <a:t>                        не </a:t>
            </a:r>
            <a:r>
              <a:rPr lang="ru-RU" sz="1700" dirty="0">
                <a:latin typeface="Century" panose="02040604050505020304" pitchFamily="18" charset="0"/>
              </a:rPr>
              <a:t>подлежит отражению в разделе 1 справки. </a:t>
            </a:r>
            <a:endParaRPr lang="ru-RU" sz="1700" dirty="0" smtClean="0">
              <a:latin typeface="Century" panose="02040604050505020304" pitchFamily="18" charset="0"/>
            </a:endParaRPr>
          </a:p>
          <a:p>
            <a:r>
              <a:rPr lang="ru-RU" sz="1700" dirty="0" smtClean="0">
                <a:latin typeface="Century" panose="02040604050505020304" pitchFamily="18" charset="0"/>
              </a:rPr>
              <a:t>Счет </a:t>
            </a:r>
            <a:r>
              <a:rPr lang="ru-RU" sz="1700" dirty="0">
                <a:latin typeface="Century" panose="02040604050505020304" pitchFamily="18" charset="0"/>
              </a:rPr>
              <a:t>в банке, открытый для соответствующих целей, отражается </a:t>
            </a:r>
            <a:r>
              <a:rPr lang="ru-RU" sz="1700" dirty="0" smtClean="0">
                <a:latin typeface="Century" panose="02040604050505020304" pitchFamily="18" charset="0"/>
              </a:rPr>
              <a:t>               в </a:t>
            </a:r>
            <a:r>
              <a:rPr lang="ru-RU" sz="1700" dirty="0">
                <a:latin typeface="Century" panose="02040604050505020304" pitchFamily="18" charset="0"/>
              </a:rPr>
              <a:t>разделе 4 справки с учетом положений пункта 146 </a:t>
            </a:r>
            <a:r>
              <a:rPr lang="ru-RU" sz="1700" dirty="0" smtClean="0">
                <a:latin typeface="Century" panose="02040604050505020304" pitchFamily="18" charset="0"/>
              </a:rPr>
              <a:t>Методических </a:t>
            </a:r>
            <a:r>
              <a:rPr lang="ru-RU" sz="1700" dirty="0">
                <a:latin typeface="Century" panose="02040604050505020304" pitchFamily="18" charset="0"/>
              </a:rPr>
              <a:t>рекомендаций.</a:t>
            </a:r>
          </a:p>
          <a:p>
            <a:r>
              <a:rPr lang="ru-RU" sz="1700" dirty="0">
                <a:latin typeface="Century" panose="02040604050505020304" pitchFamily="18" charset="0"/>
              </a:rPr>
              <a:t>Аналогичные меры поддержки, предусмотренные нормативными правовыми актами субъектов Российской Федерации или муниципальными правовыми актами, также не подлежат отражению </a:t>
            </a:r>
            <a:r>
              <a:rPr lang="ru-RU" sz="1700" dirty="0" smtClean="0">
                <a:latin typeface="Century" panose="02040604050505020304" pitchFamily="18" charset="0"/>
              </a:rPr>
              <a:t>                             в </a:t>
            </a:r>
            <a:r>
              <a:rPr lang="ru-RU" sz="1700" dirty="0">
                <a:latin typeface="Century" panose="02040604050505020304" pitchFamily="18" charset="0"/>
              </a:rPr>
              <a:t>разделе 1 справки.</a:t>
            </a:r>
          </a:p>
        </p:txBody>
      </p:sp>
    </p:spTree>
    <p:extLst>
      <p:ext uri="{BB962C8B-B14F-4D97-AF65-F5344CB8AC3E}">
        <p14:creationId xmlns:p14="http://schemas.microsoft.com/office/powerpoint/2010/main" val="301029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58. </a:t>
            </a:r>
            <a:r>
              <a:rPr lang="ru-RU" sz="1700" b="1" i="1" dirty="0" smtClean="0">
                <a:latin typeface="Century" panose="02040604050505020304" pitchFamily="18" charset="0"/>
              </a:rPr>
              <a:t>  Если со счета снимаются деньги, а потом снова потом снова пополняю счет, нужно ли это отражать в справке?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7588" y="931757"/>
            <a:ext cx="8784976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entury" panose="02040604050505020304" pitchFamily="18" charset="0"/>
              </a:rPr>
              <a:t>В соответствии с подпунктами 9, 10 пункта 79 Методических рекомендаций:</a:t>
            </a:r>
          </a:p>
          <a:p>
            <a:endParaRPr lang="ru-RU" sz="800" dirty="0" smtClean="0">
              <a:latin typeface="Century" panose="02040604050505020304" pitchFamily="18" charset="0"/>
            </a:endParaRPr>
          </a:p>
          <a:p>
            <a:r>
              <a:rPr lang="ru-RU" dirty="0">
                <a:latin typeface="Century" panose="02040604050505020304" pitchFamily="18" charset="0"/>
              </a:rPr>
              <a:t>Н</a:t>
            </a:r>
            <a:r>
              <a:rPr lang="ru-RU" dirty="0" smtClean="0">
                <a:latin typeface="Century" panose="02040604050505020304" pitchFamily="18" charset="0"/>
              </a:rPr>
              <a:t>е </a:t>
            </a:r>
            <a:r>
              <a:rPr lang="ru-RU" dirty="0">
                <a:latin typeface="Century" panose="02040604050505020304" pitchFamily="18" charset="0"/>
              </a:rPr>
              <a:t>указываются сведения о денежных средствах, полученных</a:t>
            </a:r>
            <a:r>
              <a:rPr lang="ru-RU" dirty="0" smtClean="0">
                <a:latin typeface="Century" panose="020406040505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Century" panose="02040604050505020304" pitchFamily="18" charset="0"/>
              </a:rPr>
              <a:t> </a:t>
            </a:r>
            <a:r>
              <a:rPr lang="ru-RU" dirty="0">
                <a:latin typeface="Century" panose="02040604050505020304" pitchFamily="18" charset="0"/>
              </a:rPr>
              <a:t>в связи с переводом денежных средств между своими банковскими счетами, а также с зачислением на свой банковский счет средств, ранее снятых с другого счета;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Century" panose="02040604050505020304" pitchFamily="18" charset="0"/>
              </a:rPr>
              <a:t> </a:t>
            </a:r>
            <a:r>
              <a:rPr lang="ru-RU" dirty="0">
                <a:latin typeface="Century" panose="02040604050505020304" pitchFamily="18" charset="0"/>
              </a:rPr>
              <a:t>в качестве перевода (между супругами и (или) несовершеннолетними детьми (аналогично в части, касающейся наличных денежных </a:t>
            </a:r>
            <a:r>
              <a:rPr lang="ru-RU" dirty="0" smtClean="0">
                <a:latin typeface="Century" panose="02040604050505020304" pitchFamily="18" charset="0"/>
              </a:rPr>
              <a:t>средств).</a:t>
            </a:r>
            <a:endParaRPr lang="ru-RU" dirty="0">
              <a:latin typeface="Century" panose="02040604050505020304" pitchFamily="18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2976"/>
            <a:ext cx="8784976" cy="346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222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59. </a:t>
            </a:r>
            <a:r>
              <a:rPr lang="ru-RU" sz="1700" b="1" i="1" dirty="0" smtClean="0">
                <a:latin typeface="Century" panose="02040604050505020304" pitchFamily="18" charset="0"/>
              </a:rPr>
              <a:t>  Если  открыта карта Озон – ОО ЕКОМ Банк  (как приложение) и им не представляются выписки по счету,  нужно ли его отображать и каким образом?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980728"/>
            <a:ext cx="87849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entury" panose="02040604050505020304" pitchFamily="18" charset="0"/>
              </a:rPr>
              <a:t>Согласно пункту 164 Методических рекомендаций:</a:t>
            </a:r>
          </a:p>
          <a:p>
            <a:pPr algn="ctr"/>
            <a:r>
              <a:rPr lang="ru-RU" dirty="0">
                <a:latin typeface="Century" panose="02040604050505020304" pitchFamily="18" charset="0"/>
              </a:rPr>
              <a:t>	</a:t>
            </a:r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В </a:t>
            </a:r>
            <a:r>
              <a:rPr lang="ru-RU" dirty="0">
                <a:latin typeface="Century" panose="02040604050505020304" pitchFamily="18" charset="0"/>
              </a:rPr>
              <a:t>данном разделе не указываются счета, а также сведения о денежных средствах, распоряжение которыми осуществляется с использованием электронных средств платежа, в том числе с использованием электронных средств платежа ("электронных кошельков") (например "</a:t>
            </a:r>
            <a:r>
              <a:rPr lang="ru-RU" dirty="0" err="1">
                <a:latin typeface="Century" panose="02040604050505020304" pitchFamily="18" charset="0"/>
              </a:rPr>
              <a:t>ЮMoney</a:t>
            </a:r>
            <a:r>
              <a:rPr lang="ru-RU" dirty="0">
                <a:latin typeface="Century" panose="02040604050505020304" pitchFamily="18" charset="0"/>
              </a:rPr>
              <a:t>", "</a:t>
            </a:r>
            <a:r>
              <a:rPr lang="ru-RU" dirty="0" err="1">
                <a:latin typeface="Century" panose="02040604050505020304" pitchFamily="18" charset="0"/>
              </a:rPr>
              <a:t>Qiwi</a:t>
            </a:r>
            <a:r>
              <a:rPr lang="ru-RU" dirty="0">
                <a:latin typeface="Century" panose="02040604050505020304" pitchFamily="18" charset="0"/>
              </a:rPr>
              <a:t> кошелек" и др</a:t>
            </a:r>
            <a:r>
              <a:rPr lang="ru-RU" dirty="0" smtClean="0">
                <a:latin typeface="Century" panose="02040604050505020304" pitchFamily="18" charset="0"/>
              </a:rPr>
              <a:t>.)</a:t>
            </a:r>
          </a:p>
          <a:p>
            <a:endParaRPr lang="ru-RU" dirty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Если данная карта не привязана к банковскому счету, соответственно отображать ее не нужно.  </a:t>
            </a:r>
            <a:endParaRPr lang="ru-RU" dirty="0">
              <a:latin typeface="Century" panose="02040604050505020304" pitchFamily="18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365104"/>
            <a:ext cx="5350488" cy="2495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49079"/>
            <a:ext cx="3563888" cy="259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09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9607"/>
            <a:ext cx="8784976" cy="5249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60. </a:t>
            </a:r>
            <a:r>
              <a:rPr lang="ru-RU" sz="1700" b="1" i="1" dirty="0" smtClean="0">
                <a:latin typeface="Century" panose="02040604050505020304" pitchFamily="18" charset="0"/>
              </a:rPr>
              <a:t>  Если  в личном кабинете ФНС не вижу отображения суммы дохода по ценным бумагам , что делать?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836712"/>
            <a:ext cx="8784976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entury" panose="02040604050505020304" pitchFamily="18" charset="0"/>
              </a:rPr>
              <a:t>В соответствии с подпунктом 4 пункта 72 Методических рекомендаций: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 </a:t>
            </a:r>
          </a:p>
          <a:p>
            <a:r>
              <a:rPr lang="ru-RU" dirty="0">
                <a:latin typeface="Century" panose="02040604050505020304" pitchFamily="18" charset="0"/>
              </a:rPr>
              <a:t>Нулевой или отрицательный доход (нулевой или отрицательный финансовый результат) в справке не указывается. Сами ценные бумаги указываются в разделе 5 справки (в случае если по состоянию на отчетную дату служащий (работник), член его семьи обладал такими бумагами).</a:t>
            </a:r>
          </a:p>
          <a:p>
            <a:r>
              <a:rPr lang="ru-RU" dirty="0">
                <a:latin typeface="Century" panose="02040604050505020304" pitchFamily="18" charset="0"/>
              </a:rPr>
              <a:t>Доход от ценных бумаг и долей участия в коммерческих организациях указывается единым значением по совокупности соответствующих операций.</a:t>
            </a:r>
          </a:p>
          <a:p>
            <a:endParaRPr lang="ru-RU" sz="800" dirty="0">
              <a:latin typeface="Century" panose="02040604050505020304" pitchFamily="18" charset="0"/>
            </a:endParaRPr>
          </a:p>
          <a:p>
            <a:r>
              <a:rPr lang="ru-RU" b="1" dirty="0" smtClean="0">
                <a:latin typeface="Century" panose="02040604050505020304" pitchFamily="18" charset="0"/>
              </a:rPr>
              <a:t>В соответствии пунктом 170  Методических рекомендаций:</a:t>
            </a:r>
          </a:p>
          <a:p>
            <a:endParaRPr lang="ru-RU" sz="800" b="1" dirty="0" smtClean="0">
              <a:latin typeface="Century" panose="02040604050505020304" pitchFamily="18" charset="0"/>
            </a:endParaRPr>
          </a:p>
          <a:p>
            <a:r>
              <a:rPr lang="ru-RU" dirty="0">
                <a:latin typeface="Century" panose="02040604050505020304" pitchFamily="18" charset="0"/>
              </a:rPr>
              <a:t>П</a:t>
            </a:r>
            <a:r>
              <a:rPr lang="ru-RU" dirty="0" smtClean="0">
                <a:latin typeface="Century" panose="02040604050505020304" pitchFamily="18" charset="0"/>
              </a:rPr>
              <a:t>ри </a:t>
            </a:r>
            <a:r>
              <a:rPr lang="ru-RU" dirty="0">
                <a:latin typeface="Century" panose="02040604050505020304" pitchFamily="18" charset="0"/>
              </a:rPr>
              <a:t>отсутствии информации в отношении отдельных граф организация в соответствии с Указанием Банка России № 5798-У проставляет прочерк. </a:t>
            </a:r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При </a:t>
            </a:r>
            <a:r>
              <a:rPr lang="ru-RU" dirty="0">
                <a:latin typeface="Century" panose="02040604050505020304" pitchFamily="18" charset="0"/>
              </a:rPr>
              <a:t>этом данное обстоятельство не свидетельствует об отсутствии указанной информации в целом, а исключительно характеризует тот факт, что организация, в которую обратились, данной информацией не располагает </a:t>
            </a:r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и </a:t>
            </a:r>
            <a:r>
              <a:rPr lang="ru-RU" dirty="0">
                <a:latin typeface="Century" panose="02040604050505020304" pitchFamily="18" charset="0"/>
              </a:rPr>
              <a:t>в этой связи необходимо обратиться в другую организацию. </a:t>
            </a:r>
            <a:endParaRPr lang="ru-RU" dirty="0" smtClean="0">
              <a:latin typeface="Century" panose="02040604050505020304" pitchFamily="18" charset="0"/>
            </a:endParaRPr>
          </a:p>
          <a:p>
            <a:endParaRPr lang="ru-RU" dirty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При отсутствии информации о сумме дохода по ценным бумагам, рекомендуется распечатать данную информацию из личного кабинета 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и приложить к Справке.</a:t>
            </a:r>
            <a:endParaRPr lang="ru-RU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04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52" y="884674"/>
            <a:ext cx="3744416" cy="281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61. </a:t>
            </a:r>
            <a:r>
              <a:rPr lang="ru-RU" sz="1700" b="1" i="1" dirty="0" smtClean="0">
                <a:latin typeface="Century" panose="02040604050505020304" pitchFamily="18" charset="0"/>
              </a:rPr>
              <a:t>  Как оформлять данные по ценным бумагам, если покупались они в 2022 г.  по разным курсам и нет информации по их стоимости?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3267" y="868958"/>
            <a:ext cx="507122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anose="02040604050505020304" pitchFamily="18" charset="0"/>
              </a:rPr>
              <a:t>В данном случае необходимо детально разбираться  с видами ценных бумаг,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 т.к. отдельные ценные бумаги не имеют номинальной стоимости</a:t>
            </a:r>
          </a:p>
          <a:p>
            <a:endParaRPr lang="ru-RU" sz="800" dirty="0" smtClean="0">
              <a:latin typeface="Century" panose="02040604050505020304" pitchFamily="18" charset="0"/>
            </a:endParaRPr>
          </a:p>
          <a:p>
            <a:r>
              <a:rPr lang="ru-RU" b="1" dirty="0" smtClean="0">
                <a:latin typeface="Century" panose="02040604050505020304" pitchFamily="18" charset="0"/>
              </a:rPr>
              <a:t>Согласно пункта 180 Методических рекомендаций:</a:t>
            </a:r>
          </a:p>
          <a:p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В </a:t>
            </a:r>
            <a:r>
              <a:rPr lang="ru-RU" dirty="0">
                <a:latin typeface="Century" panose="02040604050505020304" pitchFamily="18" charset="0"/>
              </a:rPr>
              <a:t>графе "Общая стоимость" указывается общая стоимость ценных бумаг данного вида исходя из стоимости их приобретения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8852" y="3700502"/>
            <a:ext cx="88569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Century" panose="02040604050505020304" pitchFamily="18" charset="0"/>
              </a:rPr>
              <a:t>(если ее нельзя определить - исходя из рыночной стоимости или номинальной стоимости на дату приобретения). СПО "Справки БК" рассматриваемую графу </a:t>
            </a:r>
            <a:r>
              <a:rPr lang="ru-RU" dirty="0" err="1">
                <a:solidFill>
                  <a:prstClr val="black"/>
                </a:solidFill>
                <a:latin typeface="Century" panose="02040604050505020304" pitchFamily="18" charset="0"/>
              </a:rPr>
              <a:t>предзаполняет</a:t>
            </a:r>
            <a:r>
              <a:rPr lang="ru-RU" dirty="0">
                <a:solidFill>
                  <a:prstClr val="black"/>
                </a:solidFill>
                <a:latin typeface="Century" panose="02040604050505020304" pitchFamily="18" charset="0"/>
              </a:rPr>
              <a:t>, исходя из значений в позициях "Номинальная величина обязательства (руб.)" и "Общее количество". Вместе с тем если известна стоимость приобретения, то данная информация приоритетна при заполнении рассматриваемой графы</a:t>
            </a:r>
            <a:r>
              <a:rPr lang="ru-RU" dirty="0" smtClean="0">
                <a:solidFill>
                  <a:prstClr val="black"/>
                </a:solidFill>
                <a:latin typeface="Century" panose="02040604050505020304" pitchFamily="18" charset="0"/>
              </a:rPr>
              <a:t>.</a:t>
            </a:r>
          </a:p>
          <a:p>
            <a:pPr lvl="0"/>
            <a:endParaRPr lang="ru-RU" dirty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pPr lvl="0"/>
            <a:r>
              <a:rPr lang="ru-RU" dirty="0">
                <a:solidFill>
                  <a:prstClr val="black"/>
                </a:solidFill>
                <a:latin typeface="Century" panose="02040604050505020304" pitchFamily="18" charset="0"/>
              </a:rPr>
              <a:t>Для обязательств, выраженных в иностранной валюте, стоимость указывается в рублях по курсу Банка России на отчетную дату (с учетом положений пункта </a:t>
            </a:r>
            <a:r>
              <a:rPr lang="ru-RU" dirty="0" smtClean="0">
                <a:solidFill>
                  <a:prstClr val="black"/>
                </a:solidFill>
                <a:latin typeface="Century" panose="02040604050505020304" pitchFamily="18" charset="0"/>
              </a:rPr>
              <a:t>50 </a:t>
            </a:r>
            <a:r>
              <a:rPr lang="ru-RU" dirty="0">
                <a:solidFill>
                  <a:prstClr val="black"/>
                </a:solidFill>
                <a:latin typeface="Century" panose="02040604050505020304" pitchFamily="18" charset="0"/>
              </a:rPr>
              <a:t>Методических рекомендаций). </a:t>
            </a:r>
          </a:p>
        </p:txBody>
      </p:sp>
    </p:spTree>
    <p:extLst>
      <p:ext uri="{BB962C8B-B14F-4D97-AF65-F5344CB8AC3E}">
        <p14:creationId xmlns:p14="http://schemas.microsoft.com/office/powerpoint/2010/main" val="335034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784976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62. </a:t>
            </a:r>
            <a:r>
              <a:rPr lang="ru-RU" sz="1700" b="1" i="1" dirty="0" smtClean="0">
                <a:latin typeface="Century" panose="02040604050505020304" pitchFamily="18" charset="0"/>
              </a:rPr>
              <a:t>  Если переводишь деньги по своим счетам в одном банке (с карты на карту) , удваивается сумма поступающих средств, как быть в этом случае?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340768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entury" panose="02040604050505020304" pitchFamily="18" charset="0"/>
              </a:rPr>
              <a:t>В соответствии с подпунктом 9 пункта 79 Методических рекомендаций:</a:t>
            </a:r>
          </a:p>
          <a:p>
            <a:endParaRPr lang="ru-RU" dirty="0" smtClean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2132856"/>
            <a:ext cx="79928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entury" panose="02040604050505020304" pitchFamily="18" charset="0"/>
              </a:rPr>
              <a:t>в строке «Иные доходы» не указываются сведения о денежных средствах, полученных  в связи с переводом денежных средств между своими банковскими счетами, а также с зачислением </a:t>
            </a:r>
            <a:r>
              <a:rPr lang="ru-RU" sz="2000" dirty="0" smtClean="0">
                <a:latin typeface="Century" panose="02040604050505020304" pitchFamily="18" charset="0"/>
              </a:rPr>
              <a:t>    на </a:t>
            </a:r>
            <a:r>
              <a:rPr lang="ru-RU" sz="2000" dirty="0">
                <a:latin typeface="Century" panose="02040604050505020304" pitchFamily="18" charset="0"/>
              </a:rPr>
              <a:t>свой банковский счет средств, ранее снятых с другого счета </a:t>
            </a:r>
          </a:p>
        </p:txBody>
      </p:sp>
    </p:spTree>
    <p:extLst>
      <p:ext uri="{BB962C8B-B14F-4D97-AF65-F5344CB8AC3E}">
        <p14:creationId xmlns:p14="http://schemas.microsoft.com/office/powerpoint/2010/main" val="379441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78" y="682172"/>
            <a:ext cx="9144000" cy="617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3741" y="104741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63. </a:t>
            </a:r>
            <a:r>
              <a:rPr lang="ru-RU" sz="1700" b="1" i="1" dirty="0" smtClean="0">
                <a:latin typeface="Century" panose="02040604050505020304" pitchFamily="18" charset="0"/>
              </a:rPr>
              <a:t>  В каких случаях отображается фактическое пользование (прописка, проживание без прописки)?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3741" y="720294"/>
            <a:ext cx="8784976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Подраздел 6.1. Объекты недвижимого имущества, находящиеся в пользовании</a:t>
            </a:r>
          </a:p>
          <a:p>
            <a:r>
              <a:rPr lang="ru-RU" dirty="0" smtClean="0"/>
              <a:t> </a:t>
            </a:r>
            <a:r>
              <a:rPr lang="ru-RU" b="1" dirty="0" smtClean="0">
                <a:latin typeface="Century" panose="02040604050505020304" pitchFamily="18" charset="0"/>
              </a:rPr>
              <a:t>В соответствии с пунктами 182, 183 Методических рекомендаций:</a:t>
            </a:r>
          </a:p>
          <a:p>
            <a:endParaRPr lang="ru-RU" sz="800" b="1" dirty="0" smtClean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указывается недвижимое имущество (муниципальное, ведомственное, арендованное и т.п.), находящееся во временном пользовании (не в собственности) служащего (работника), его супруги (супруга), несовершеннолетних детей, а также основание пользования (договор аренды, фактическое предоставление и другие)</a:t>
            </a:r>
          </a:p>
          <a:p>
            <a:r>
              <a:rPr lang="ru-RU" sz="1600" dirty="0">
                <a:latin typeface="Century" panose="02040604050505020304" pitchFamily="18" charset="0"/>
              </a:rPr>
              <a:t> </a:t>
            </a:r>
            <a:r>
              <a:rPr lang="ru-RU" sz="1600" dirty="0" smtClean="0">
                <a:latin typeface="Century" panose="02040604050505020304" pitchFamily="18" charset="0"/>
              </a:rPr>
              <a:t>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отражаются объекты недвижимого имущества, находящиеся в пользовании гражданина, зарегистрированного в качестве индивидуального предпринимателя,  в отношении которого представляется справка</a:t>
            </a:r>
          </a:p>
          <a:p>
            <a:endParaRPr lang="ru-RU" sz="1600" dirty="0" smtClean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entury" panose="02040604050505020304" pitchFamily="18" charset="0"/>
              </a:rPr>
              <a:t>т</a:t>
            </a:r>
            <a:r>
              <a:rPr lang="ru-RU" sz="1600" dirty="0" smtClean="0">
                <a:latin typeface="Century" panose="02040604050505020304" pitchFamily="18" charset="0"/>
              </a:rPr>
              <a:t>ребуется указывать объекты недвижимого имущества, которые непосредственно находятся в пользовании служащего (работника) и (или) его супруги (супруга), несовершеннолетнего ребенка на основании заключенных договоров (аренда, безвозмездное пользование и т.д.) или в результате фактического предоставления              в пользование</a:t>
            </a:r>
          </a:p>
          <a:p>
            <a:endParaRPr lang="ru-RU" sz="800" dirty="0" smtClean="0">
              <a:latin typeface="Century" panose="02040604050505020304" pitchFamily="18" charset="0"/>
            </a:endParaRPr>
          </a:p>
          <a:p>
            <a:r>
              <a:rPr lang="ru-RU" sz="1600" dirty="0" smtClean="0">
                <a:latin typeface="Century" panose="02040604050505020304" pitchFamily="18" charset="0"/>
              </a:rPr>
              <a:t>Не требуется в данном подразделе справки одного из супругов указывать все объекты недвижимости, находящиеся в собственности другого супруга, при одновременном наличии следующих двух условий: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entury" panose="02040604050505020304" pitchFamily="18" charset="0"/>
              </a:rPr>
              <a:t>отсутствует фактическое пользование этим объектом супругом;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entury" panose="02040604050505020304" pitchFamily="18" charset="0"/>
              </a:rPr>
              <a:t>эти объекты указаны в подразделе 3.1 раздела 3 соответствующей справки. </a:t>
            </a:r>
          </a:p>
          <a:p>
            <a:r>
              <a:rPr lang="ru-RU" sz="1600" dirty="0" smtClean="0">
                <a:latin typeface="Century" panose="02040604050505020304" pitchFamily="18" charset="0"/>
              </a:rPr>
              <a:t>Аналогично в отношении несовершеннолетних детей.</a:t>
            </a:r>
          </a:p>
          <a:p>
            <a:r>
              <a:rPr lang="ru-RU" sz="1600" dirty="0" smtClean="0">
                <a:latin typeface="Century" panose="02040604050505020304" pitchFamily="18" charset="0"/>
              </a:rPr>
              <a:t>Подробно: пункты 183 – 194 Методических рекомендаций Минтруда России.</a:t>
            </a:r>
            <a:endParaRPr lang="ru-RU" sz="16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20" y="4005063"/>
            <a:ext cx="4320480" cy="285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64. </a:t>
            </a:r>
            <a:r>
              <a:rPr lang="ru-RU" sz="1700" b="1" i="1" dirty="0" smtClean="0">
                <a:latin typeface="Century" panose="02040604050505020304" pitchFamily="18" charset="0"/>
              </a:rPr>
              <a:t>  Если меняется адрес  и дата регистрации  недвижимости в связи с переходом административно-территориальной единицы  из Московской области в Москву (</a:t>
            </a:r>
            <a:r>
              <a:rPr lang="ru-RU" sz="1700" b="1" i="1" dirty="0" err="1" smtClean="0">
                <a:latin typeface="Century" panose="02040604050505020304" pitchFamily="18" charset="0"/>
              </a:rPr>
              <a:t>ТиНАО</a:t>
            </a:r>
            <a:r>
              <a:rPr lang="ru-RU" sz="1700" b="1" i="1" dirty="0" smtClean="0">
                <a:latin typeface="Century" panose="02040604050505020304" pitchFamily="18" charset="0"/>
              </a:rPr>
              <a:t>), какую дату указывать в разделе 6.1?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1712" y="1124744"/>
            <a:ext cx="87849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b="1" dirty="0" smtClean="0">
                <a:latin typeface="Century" panose="02040604050505020304" pitchFamily="18" charset="0"/>
              </a:rPr>
              <a:t>В соответствии с пунктом 99 Методических рекомендаций:</a:t>
            </a:r>
          </a:p>
          <a:p>
            <a:pPr algn="ctr"/>
            <a:r>
              <a:rPr lang="ru-RU" b="1" dirty="0">
                <a:latin typeface="Century" panose="02040604050505020304" pitchFamily="18" charset="0"/>
              </a:rPr>
              <a:t>	</a:t>
            </a:r>
            <a:endParaRPr lang="ru-RU" b="1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Юридическим </a:t>
            </a:r>
            <a:r>
              <a:rPr lang="ru-RU" dirty="0">
                <a:latin typeface="Century" panose="02040604050505020304" pitchFamily="18" charset="0"/>
              </a:rPr>
              <a:t>актом признания и подтверждения возникновения, изменения, перехода, прекращения права определенного лица </a:t>
            </a:r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на </a:t>
            </a:r>
            <a:r>
              <a:rPr lang="ru-RU" dirty="0">
                <a:latin typeface="Century" panose="02040604050505020304" pitchFamily="18" charset="0"/>
              </a:rPr>
              <a:t>недвижимое имущество или ограничения такого права и обременения недвижимого имущества является государственная регистрация прав </a:t>
            </a:r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на </a:t>
            </a:r>
            <a:r>
              <a:rPr lang="ru-RU" dirty="0">
                <a:latin typeface="Century" panose="02040604050505020304" pitchFamily="18" charset="0"/>
              </a:rPr>
              <a:t>недвижимое имущество (часть 3 статьи 1 Федерального закона от 13 июля 2015 г. № 218-ФЗ "О государственной регистрации недвижимости"). </a:t>
            </a:r>
            <a:endParaRPr lang="ru-RU" dirty="0" smtClean="0">
              <a:latin typeface="Century" panose="02040604050505020304" pitchFamily="18" charset="0"/>
            </a:endParaRPr>
          </a:p>
          <a:p>
            <a:endParaRPr lang="ru-RU" dirty="0">
              <a:latin typeface="Century" panose="02040604050505020304" pitchFamily="18" charset="0"/>
            </a:endParaRPr>
          </a:p>
          <a:p>
            <a:r>
              <a:rPr lang="ru-RU" dirty="0">
                <a:latin typeface="Century" panose="02040604050505020304" pitchFamily="18" charset="0"/>
              </a:rPr>
              <a:t>В связи с этим сведения об объекте недвижимости указываются в данном подразделе в точном соответствии </a:t>
            </a:r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с </a:t>
            </a:r>
            <a:r>
              <a:rPr lang="ru-RU" dirty="0">
                <a:latin typeface="Century" panose="02040604050505020304" pitchFamily="18" charset="0"/>
              </a:rPr>
              <a:t>информацией об этом объекте, </a:t>
            </a:r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содержащейся </a:t>
            </a:r>
            <a:r>
              <a:rPr lang="ru-RU" dirty="0">
                <a:latin typeface="Century" panose="02040604050505020304" pitchFamily="18" charset="0"/>
              </a:rPr>
              <a:t>в Едином </a:t>
            </a:r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государственном </a:t>
            </a:r>
            <a:r>
              <a:rPr lang="ru-RU" dirty="0">
                <a:latin typeface="Century" panose="02040604050505020304" pitchFamily="18" charset="0"/>
              </a:rPr>
              <a:t>реестре недвижимости </a:t>
            </a:r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(</a:t>
            </a:r>
            <a:r>
              <a:rPr lang="ru-RU" dirty="0">
                <a:latin typeface="Century" panose="02040604050505020304" pitchFamily="18" charset="0"/>
              </a:rPr>
              <a:t>ЕГРН) на отчетную </a:t>
            </a:r>
            <a:r>
              <a:rPr lang="ru-RU" dirty="0" smtClean="0">
                <a:latin typeface="Century" panose="02040604050505020304" pitchFamily="18" charset="0"/>
              </a:rPr>
              <a:t>дату.</a:t>
            </a:r>
          </a:p>
          <a:p>
            <a:endParaRPr lang="ru-RU" dirty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Таким образом, в разделе 6.1. 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указываете дату по состоянию 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на отчетный период, 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т.е. на 31 декабря 2022 г. </a:t>
            </a:r>
            <a:endParaRPr lang="ru-RU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17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773" y="11663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2000" b="1" i="1" u="sng" dirty="0">
                <a:latin typeface="Century" panose="02040604050505020304" pitchFamily="18" charset="0"/>
              </a:rPr>
              <a:t>Вопрос  1: </a:t>
            </a:r>
            <a:r>
              <a:rPr lang="ru-RU" sz="2000" b="1" i="1" dirty="0">
                <a:latin typeface="Century" panose="02040604050505020304" pitchFamily="18" charset="0"/>
              </a:rPr>
              <a:t> </a:t>
            </a:r>
            <a:r>
              <a:rPr lang="ru-RU" sz="2000" b="1" i="1" dirty="0" smtClean="0">
                <a:latin typeface="Century" panose="02040604050505020304" pitchFamily="18" charset="0"/>
              </a:rPr>
              <a:t>Какие ошибки допускаются  при заполнении титульного листа справки?</a:t>
            </a:r>
            <a:endParaRPr lang="ru-RU" sz="2000" b="1" i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34076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Обратите внимание: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557" y="1424232"/>
            <a:ext cx="4684821" cy="4421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2276872"/>
            <a:ext cx="4444286" cy="427186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Реквизиты </a:t>
            </a:r>
            <a:r>
              <a:rPr lang="ru-RU" sz="2000" dirty="0">
                <a:latin typeface="Century" panose="02040604050505020304" pitchFamily="18" charset="0"/>
              </a:rPr>
              <a:t>документов, удостоверяющих личность,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и </a:t>
            </a:r>
            <a:r>
              <a:rPr lang="ru-RU" sz="2000" dirty="0">
                <a:latin typeface="Century" panose="02040604050505020304" pitchFamily="18" charset="0"/>
              </a:rPr>
              <a:t>СНИЛС необходимо вносить корректно согласно данным, указанным в соответствующих документах. </a:t>
            </a:r>
            <a:endParaRPr lang="ru-RU" sz="20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Century" panose="020406040505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</a:rPr>
              <a:t>Необходимо указывать точное наименование кадрового (иного) подразделения государственного органа </a:t>
            </a:r>
            <a:r>
              <a:rPr lang="ru-RU" sz="2000" dirty="0" smtClean="0">
                <a:latin typeface="Century" panose="02040604050505020304" pitchFamily="18" charset="0"/>
              </a:rPr>
              <a:t>                или </a:t>
            </a:r>
            <a:r>
              <a:rPr lang="ru-RU" sz="2000" dirty="0">
                <a:latin typeface="Century" panose="02040604050505020304" pitchFamily="18" charset="0"/>
              </a:rPr>
              <a:t>организации, куда представляется справка.</a:t>
            </a:r>
          </a:p>
        </p:txBody>
      </p:sp>
    </p:spTree>
    <p:extLst>
      <p:ext uri="{BB962C8B-B14F-4D97-AF65-F5344CB8AC3E}">
        <p14:creationId xmlns:p14="http://schemas.microsoft.com/office/powerpoint/2010/main" val="317066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65. </a:t>
            </a:r>
            <a:r>
              <a:rPr lang="ru-RU" sz="1700" b="1" i="1" dirty="0" smtClean="0">
                <a:latin typeface="Century" panose="02040604050505020304" pitchFamily="18" charset="0"/>
              </a:rPr>
              <a:t>  Где отображаются алименты?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7291" y="692696"/>
            <a:ext cx="856895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entury" panose="02040604050505020304" pitchFamily="18" charset="0"/>
              </a:rPr>
              <a:t>В соответствии с подпунктом 5 пункта 73 Методических рекомендаций:</a:t>
            </a:r>
          </a:p>
          <a:p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В строке «Иные доходы» </a:t>
            </a:r>
            <a:r>
              <a:rPr lang="ru-RU" dirty="0">
                <a:latin typeface="Century" panose="02040604050505020304" pitchFamily="18" charset="0"/>
              </a:rPr>
              <a:t>указываются доходы, которые не были отражены </a:t>
            </a:r>
            <a:r>
              <a:rPr lang="ru-RU" dirty="0" smtClean="0">
                <a:latin typeface="Century" panose="02040604050505020304" pitchFamily="18" charset="0"/>
              </a:rPr>
              <a:t>           в </a:t>
            </a:r>
            <a:r>
              <a:rPr lang="ru-RU" dirty="0">
                <a:latin typeface="Century" panose="02040604050505020304" pitchFamily="18" charset="0"/>
              </a:rPr>
              <a:t>строках 1-5 </a:t>
            </a:r>
            <a:r>
              <a:rPr lang="ru-RU" dirty="0" smtClean="0">
                <a:latin typeface="Century" panose="02040604050505020304" pitchFamily="18" charset="0"/>
              </a:rPr>
              <a:t>справки: </a:t>
            </a:r>
          </a:p>
          <a:p>
            <a:endParaRPr lang="ru-RU" dirty="0" smtClean="0">
              <a:latin typeface="Century" panose="020406040505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Century" panose="02040604050505020304" pitchFamily="18" charset="0"/>
              </a:rPr>
              <a:t>суммы</a:t>
            </a:r>
            <a:r>
              <a:rPr lang="ru-RU" dirty="0">
                <a:latin typeface="Century" panose="02040604050505020304" pitchFamily="18" charset="0"/>
              </a:rPr>
              <a:t>, причитающиеся ребенку в качестве алиментов (за исключением алиментов, выплачиваемых в браке, кроме случая, предусмотренного пунктом 39 Методических рекомендаций – при невозможности по объективным причинам представить Сведения на супругу (супруга) </a:t>
            </a:r>
            <a:r>
              <a:rPr lang="ru-RU" dirty="0" smtClean="0">
                <a:latin typeface="Century" panose="02040604050505020304" pitchFamily="18" charset="0"/>
              </a:rPr>
              <a:t>                   и </a:t>
            </a:r>
            <a:r>
              <a:rPr lang="ru-RU" dirty="0">
                <a:latin typeface="Century" panose="02040604050505020304" pitchFamily="18" charset="0"/>
              </a:rPr>
              <a:t>(или) несовершеннолетних детей), пенсий, пособий (данные средства указываются в справке одного из родителей</a:t>
            </a:r>
            <a:r>
              <a:rPr lang="ru-RU" dirty="0" smtClean="0">
                <a:latin typeface="Century" panose="02040604050505020304" pitchFamily="18" charset="0"/>
              </a:rPr>
              <a:t>)</a:t>
            </a:r>
          </a:p>
          <a:p>
            <a:endParaRPr lang="ru-RU" dirty="0" smtClean="0">
              <a:latin typeface="Century" panose="02040604050505020304" pitchFamily="18" charset="0"/>
            </a:endParaRPr>
          </a:p>
          <a:p>
            <a:endParaRPr lang="ru-RU" dirty="0">
              <a:latin typeface="Century" panose="02040604050505020304" pitchFamily="18" charset="0"/>
            </a:endParaRPr>
          </a:p>
          <a:p>
            <a:endParaRPr lang="ru-RU" dirty="0" smtClean="0">
              <a:latin typeface="Century" panose="02040604050505020304" pitchFamily="18" charset="0"/>
            </a:endParaRPr>
          </a:p>
          <a:p>
            <a:endParaRPr lang="ru-RU" dirty="0" smtClean="0">
              <a:latin typeface="Century" panose="020406040505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Century" panose="02040604050505020304" pitchFamily="18" charset="0"/>
              </a:rPr>
              <a:t>В </a:t>
            </a:r>
            <a:r>
              <a:rPr lang="ru-RU" dirty="0">
                <a:latin typeface="Century" panose="02040604050505020304" pitchFamily="18" charset="0"/>
              </a:rPr>
              <a:t>случае, если указанные суммы выплачиваются посредством перечисления денежных средств на счет в банке, открытый на имя несовершеннолетнего ребенка, то такие сведения отражаются в справке несовершеннолетнего ребенка в графе "Иные доходы" раздела 1 справки и в разделе 4 </a:t>
            </a:r>
            <a:r>
              <a:rPr lang="ru-RU" dirty="0" smtClean="0">
                <a:latin typeface="Century" panose="02040604050505020304" pitchFamily="18" charset="0"/>
              </a:rPr>
              <a:t>справки.</a:t>
            </a:r>
          </a:p>
          <a:p>
            <a:endParaRPr lang="ru-RU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79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844824"/>
            <a:ext cx="9144000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66. </a:t>
            </a:r>
            <a:r>
              <a:rPr lang="ru-RU" sz="1700" b="1" i="1" dirty="0" smtClean="0">
                <a:latin typeface="Century" panose="02040604050505020304" pitchFamily="18" charset="0"/>
              </a:rPr>
              <a:t>  Прописываются ли в разделе 6.2. все условия по кредиту?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550366"/>
            <a:ext cx="885698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entury" panose="02040604050505020304" pitchFamily="18" charset="0"/>
              </a:rPr>
              <a:t>Согласно пунктам 201, </a:t>
            </a:r>
            <a:r>
              <a:rPr lang="ru-RU" b="1" dirty="0">
                <a:latin typeface="Century" panose="02040604050505020304" pitchFamily="18" charset="0"/>
              </a:rPr>
              <a:t>202  </a:t>
            </a:r>
            <a:r>
              <a:rPr lang="ru-RU" b="1" dirty="0" smtClean="0">
                <a:latin typeface="Century" panose="02040604050505020304" pitchFamily="18" charset="0"/>
              </a:rPr>
              <a:t>Методических рекомендаций:</a:t>
            </a:r>
          </a:p>
          <a:p>
            <a:endParaRPr lang="ru-RU" b="1" dirty="0" smtClean="0">
              <a:latin typeface="Century" panose="02040604050505020304" pitchFamily="18" charset="0"/>
            </a:endParaRPr>
          </a:p>
          <a:p>
            <a:r>
              <a:rPr lang="ru-RU" sz="1200" dirty="0" smtClean="0">
                <a:latin typeface="Century" panose="02040604050505020304" pitchFamily="18" charset="0"/>
              </a:rPr>
              <a:t>в </a:t>
            </a:r>
            <a:r>
              <a:rPr lang="ru-RU" sz="1200" dirty="0">
                <a:latin typeface="Century" panose="02040604050505020304" pitchFamily="18" charset="0"/>
              </a:rPr>
              <a:t>графе "Условия обязательства" указываются годовая процентная ставка обязательства, заложенное в обеспечение обязательства имущество, выданные в обеспечение исполнения обязательства гарантии и поручительства.</a:t>
            </a:r>
          </a:p>
          <a:p>
            <a:r>
              <a:rPr lang="ru-RU" sz="1200" dirty="0" smtClean="0">
                <a:latin typeface="Century" panose="02040604050505020304" pitchFamily="18" charset="0"/>
              </a:rPr>
              <a:t>Помимо </a:t>
            </a:r>
            <a:r>
              <a:rPr lang="ru-RU" sz="1200" dirty="0">
                <a:latin typeface="Century" panose="02040604050505020304" pitchFamily="18" charset="0"/>
              </a:rPr>
              <a:t>прочего подлежат указанию:</a:t>
            </a:r>
          </a:p>
          <a:p>
            <a:r>
              <a:rPr lang="ru-RU" sz="1200" dirty="0">
                <a:latin typeface="Century" panose="02040604050505020304" pitchFamily="18" charset="0"/>
              </a:rPr>
              <a:t>1) договор о предоставлении кредита, в том числе при наличии у лица кредитной карты с доступным лимитом овердрафта (указываются обязательства, возникшие в связи с имеющейся задолженностью по кредитной карте </a:t>
            </a:r>
            <a:r>
              <a:rPr lang="ru-RU" sz="1200" dirty="0" smtClean="0">
                <a:latin typeface="Century" panose="02040604050505020304" pitchFamily="18" charset="0"/>
              </a:rPr>
              <a:t>                на </a:t>
            </a:r>
            <a:r>
              <a:rPr lang="ru-RU" sz="1200" dirty="0">
                <a:latin typeface="Century" panose="02040604050505020304" pitchFamily="18" charset="0"/>
              </a:rPr>
              <a:t>конец отчетного периода равной или превышающей 500 000 руб.);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2) договор финансовой аренды (лизинг);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3) договор займа;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4) договор финансирования под уступку денежного требования;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5) обязательства, связанные с заключением договора об уступке права требования;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6) обязательства вследствие причинения вреда (финансовые);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7) обязательства по договору поручительства (в случае, если по состоянию на отчетную дату должник не исполняет или исполняет обязательства перед кредитором ненадлежащим образом и соответствующие обязательства возникли у поручителя);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8) обязательства по уплате алиментов (если по состоянию на отчетную дату сумма невыплаченных алиментов равна или превышает 500 000 руб.);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9) обязательства по выплате арендной платы за наем жилого или нежилого помещения (если по состоянию </a:t>
            </a:r>
            <a:r>
              <a:rPr lang="ru-RU" sz="1200" dirty="0" smtClean="0">
                <a:latin typeface="Century" panose="02040604050505020304" pitchFamily="18" charset="0"/>
              </a:rPr>
              <a:t>                         на </a:t>
            </a:r>
            <a:r>
              <a:rPr lang="ru-RU" sz="1200" dirty="0">
                <a:latin typeface="Century" panose="02040604050505020304" pitchFamily="18" charset="0"/>
              </a:rPr>
              <a:t>отчетную дату сумма невыплаченной арендной платы равна или превышает 500 000 руб.);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10) выкупленная дебиторская задолженность;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11) финансовые обязательства, участником которых в силу Федерального закона от 23 декабря 2003 г. № 177-ФЗ </a:t>
            </a:r>
            <a:r>
              <a:rPr lang="ru-RU" sz="1200" dirty="0" smtClean="0">
                <a:latin typeface="Century" panose="02040604050505020304" pitchFamily="18" charset="0"/>
              </a:rPr>
              <a:t>              "</a:t>
            </a:r>
            <a:r>
              <a:rPr lang="ru-RU" sz="1200" dirty="0">
                <a:latin typeface="Century" panose="02040604050505020304" pitchFamily="18" charset="0"/>
              </a:rPr>
              <a:t>О страховании вкладов в банках Российской Федерации" является государственная корпорация "Агентство </a:t>
            </a:r>
            <a:r>
              <a:rPr lang="ru-RU" sz="1200" dirty="0" smtClean="0">
                <a:latin typeface="Century" panose="02040604050505020304" pitchFamily="18" charset="0"/>
              </a:rPr>
              <a:t>                     по </a:t>
            </a:r>
            <a:r>
              <a:rPr lang="ru-RU" sz="1200" dirty="0">
                <a:latin typeface="Century" panose="02040604050505020304" pitchFamily="18" charset="0"/>
              </a:rPr>
              <a:t>страхованию вкладов";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12) предоставленные брокером займы (т.н. "маржинальные сделки");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13) обязательства по незакрытым сделкам РЕПО и СВОП (у клиента имеются требования и обязательства по этим сделкам);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Срочные обязательства финансового характера по неисполненной на отчетную дату второй части договора РЕПО подлежат отражению в размере обязательства гражданина по уплате денежных средств.</a:t>
            </a:r>
          </a:p>
          <a:p>
            <a:r>
              <a:rPr lang="ru-RU" sz="1200" dirty="0">
                <a:latin typeface="Century" panose="02040604050505020304" pitchFamily="18" charset="0"/>
              </a:rPr>
              <a:t>14) фьючерсный договор;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15) иные обязательства, в том числе установленные решением суда</a:t>
            </a:r>
            <a:r>
              <a:rPr lang="ru-RU" sz="1200" dirty="0" smtClean="0">
                <a:latin typeface="Century" panose="02040604050505020304" pitchFamily="18" charset="0"/>
              </a:rPr>
              <a:t>.</a:t>
            </a:r>
            <a:endParaRPr lang="ru-RU" sz="12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650" y="4077072"/>
            <a:ext cx="12241360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67. </a:t>
            </a:r>
            <a:r>
              <a:rPr lang="ru-RU" sz="1700" b="1" i="1" dirty="0" smtClean="0">
                <a:latin typeface="Century" panose="02040604050505020304" pitchFamily="18" charset="0"/>
              </a:rPr>
              <a:t>  Освобождается ли  от сдачи справки  ГГС, если задача была «предоставление гуманитарной помощи ДНР и ЛНР»?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908720"/>
            <a:ext cx="878497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latin typeface="Century" panose="02040604050505020304" pitchFamily="18" charset="0"/>
              </a:rPr>
              <a:t>В соответствии с подпунктом «а» пункта 1 Указа Президента РФ № 968                       «Об </a:t>
            </a:r>
            <a:r>
              <a:rPr lang="ru-RU" sz="1700" dirty="0">
                <a:latin typeface="Century" panose="02040604050505020304" pitchFamily="18" charset="0"/>
              </a:rPr>
              <a:t>особенностях исполнения обязанностей, соблюдения ограничений и запретов в области противодействия коррупции некоторыми категориями граждан </a:t>
            </a:r>
            <a:r>
              <a:rPr lang="ru-RU" sz="1700" dirty="0" smtClean="0">
                <a:latin typeface="Century" panose="02040604050505020304" pitchFamily="18" charset="0"/>
              </a:rPr>
              <a:t>                            в </a:t>
            </a:r>
            <a:r>
              <a:rPr lang="ru-RU" sz="1700" dirty="0">
                <a:latin typeface="Century" panose="02040604050505020304" pitchFamily="18" charset="0"/>
              </a:rPr>
              <a:t>период проведения специальной военной </a:t>
            </a:r>
            <a:r>
              <a:rPr lang="ru-RU" sz="1700" dirty="0" smtClean="0">
                <a:latin typeface="Century" panose="02040604050505020304" pitchFamily="18" charset="0"/>
              </a:rPr>
              <a:t>операции»:</a:t>
            </a:r>
          </a:p>
          <a:p>
            <a:r>
              <a:rPr lang="ru-RU" sz="1700" dirty="0" smtClean="0">
                <a:latin typeface="Century" panose="02040604050505020304" pitchFamily="18" charset="0"/>
              </a:rPr>
              <a:t>«…лица</a:t>
            </a:r>
            <a:r>
              <a:rPr lang="ru-RU" sz="1700" dirty="0">
                <a:latin typeface="Century" panose="02040604050505020304" pitchFamily="18" charset="0"/>
              </a:rPr>
              <a:t>, направленные (командированные) для выполнения задач </a:t>
            </a:r>
            <a:r>
              <a:rPr lang="ru-RU" sz="1700" dirty="0" smtClean="0">
                <a:latin typeface="Century" panose="02040604050505020304" pitchFamily="18" charset="0"/>
              </a:rPr>
              <a:t>                                 на </a:t>
            </a:r>
            <a:r>
              <a:rPr lang="ru-RU" sz="1700" dirty="0">
                <a:latin typeface="Century" panose="02040604050505020304" pitchFamily="18" charset="0"/>
              </a:rPr>
              <a:t>территориях Донецкой Народной Республики, Луганской Народной Республики, Запорожской области и Херсонской области, замещающие должности, осуществление полномочий по которым влечет за собой обязанность представлять сведения о своих доходах, расходах, об имуществе и обязательствах имущественного характера, а также сведения о доходах, расходах, об имуществе </a:t>
            </a:r>
            <a:r>
              <a:rPr lang="ru-RU" sz="1700" dirty="0" smtClean="0">
                <a:latin typeface="Century" panose="02040604050505020304" pitchFamily="18" charset="0"/>
              </a:rPr>
              <a:t>           и </a:t>
            </a:r>
            <a:r>
              <a:rPr lang="ru-RU" sz="1700" dirty="0">
                <a:latin typeface="Century" panose="02040604050505020304" pitchFamily="18" charset="0"/>
              </a:rPr>
              <a:t>обязательствах имущественного характера своих супруг (супругов) </a:t>
            </a:r>
            <a:r>
              <a:rPr lang="ru-RU" sz="1700" dirty="0" smtClean="0">
                <a:latin typeface="Century" panose="02040604050505020304" pitchFamily="18" charset="0"/>
              </a:rPr>
              <a:t>                                            и </a:t>
            </a:r>
            <a:r>
              <a:rPr lang="ru-RU" sz="1700" dirty="0">
                <a:latin typeface="Century" panose="02040604050505020304" pitchFamily="18" charset="0"/>
              </a:rPr>
              <a:t>несовершеннолетних детей, не представляют такие </a:t>
            </a:r>
            <a:r>
              <a:rPr lang="ru-RU" sz="1700" dirty="0" smtClean="0">
                <a:latin typeface="Century" panose="02040604050505020304" pitchFamily="18" charset="0"/>
              </a:rPr>
              <a:t>сведения»</a:t>
            </a:r>
          </a:p>
          <a:p>
            <a:endParaRPr lang="ru-RU" sz="800" dirty="0">
              <a:latin typeface="Century" panose="02040604050505020304" pitchFamily="18" charset="0"/>
            </a:endParaRPr>
          </a:p>
          <a:p>
            <a:r>
              <a:rPr lang="ru-RU" sz="1700" b="1" dirty="0" smtClean="0">
                <a:latin typeface="Century" panose="02040604050505020304" pitchFamily="18" charset="0"/>
              </a:rPr>
              <a:t>Таким образом, если в 2022 году ГГС был командирован для выполнения задач                   (в данном случае – гуманитарная миссия) на территорию ДНР, ЛНР, Запорожскую и Херсонскую области, имеется приказ                                                       о командировании, сведения в период декларационной                                         кампании 2023 года (за отчетный 2022 год) не подаются</a:t>
            </a:r>
            <a:endParaRPr lang="ru-RU" sz="1700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31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5" y="4149080"/>
            <a:ext cx="12241213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68. </a:t>
            </a:r>
            <a:r>
              <a:rPr lang="ru-RU" sz="1700" b="1" i="1" dirty="0" smtClean="0">
                <a:latin typeface="Century" panose="02040604050505020304" pitchFamily="18" charset="0"/>
              </a:rPr>
              <a:t>  Необходимо ли размещать сведения  руководителей ЦИО и ГО, если они не выезжали в  ДНР и ЛНР?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969141"/>
            <a:ext cx="8809125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>
                <a:latin typeface="Century" panose="02040604050505020304" pitchFamily="18" charset="0"/>
              </a:rPr>
              <a:t>В соответствии с подпунктом </a:t>
            </a:r>
            <a:r>
              <a:rPr lang="ru-RU" sz="1700" dirty="0" smtClean="0">
                <a:latin typeface="Century" panose="02040604050505020304" pitchFamily="18" charset="0"/>
              </a:rPr>
              <a:t>«ж» </a:t>
            </a:r>
            <a:r>
              <a:rPr lang="ru-RU" sz="1700" dirty="0">
                <a:latin typeface="Century" panose="02040604050505020304" pitchFamily="18" charset="0"/>
              </a:rPr>
              <a:t>пункта 1 Указа Президента РФ № </a:t>
            </a:r>
            <a:r>
              <a:rPr lang="ru-RU" sz="1700" dirty="0" smtClean="0">
                <a:latin typeface="Century" panose="02040604050505020304" pitchFamily="18" charset="0"/>
              </a:rPr>
              <a:t>968:</a:t>
            </a:r>
          </a:p>
          <a:p>
            <a:r>
              <a:rPr lang="ru-RU" sz="1700" dirty="0" smtClean="0">
                <a:latin typeface="Century" panose="02040604050505020304" pitchFamily="18" charset="0"/>
              </a:rPr>
              <a:t>« размещение </a:t>
            </a:r>
            <a:r>
              <a:rPr lang="ru-RU" sz="1700" dirty="0">
                <a:latin typeface="Century" panose="02040604050505020304" pitchFamily="18" charset="0"/>
              </a:rPr>
              <a:t>в информационно-телекоммуникационной сети "Интернет" </a:t>
            </a:r>
            <a:r>
              <a:rPr lang="ru-RU" sz="1700" dirty="0" smtClean="0">
                <a:latin typeface="Century" panose="02040604050505020304" pitchFamily="18" charset="0"/>
              </a:rPr>
              <a:t>                      на </a:t>
            </a:r>
            <a:r>
              <a:rPr lang="ru-RU" sz="1700" dirty="0">
                <a:latin typeface="Century" panose="02040604050505020304" pitchFamily="18" charset="0"/>
              </a:rPr>
              <a:t>официальных сайтах органов и организаций сведений о доходах, расходах, </a:t>
            </a:r>
            <a:r>
              <a:rPr lang="ru-RU" sz="1700" dirty="0" smtClean="0">
                <a:latin typeface="Century" panose="02040604050505020304" pitchFamily="18" charset="0"/>
              </a:rPr>
              <a:t>                 об </a:t>
            </a:r>
            <a:r>
              <a:rPr lang="ru-RU" sz="1700" dirty="0">
                <a:latin typeface="Century" panose="02040604050505020304" pitchFamily="18" charset="0"/>
              </a:rPr>
              <a:t>имуществе и обязательствах имущественного характера, представляемых </a:t>
            </a:r>
            <a:r>
              <a:rPr lang="ru-RU" sz="1700" dirty="0" smtClean="0">
                <a:latin typeface="Century" panose="02040604050505020304" pitchFamily="18" charset="0"/>
              </a:rPr>
              <a:t>                      в </a:t>
            </a:r>
            <a:r>
              <a:rPr lang="ru-RU" sz="1700" dirty="0">
                <a:latin typeface="Century" panose="02040604050505020304" pitchFamily="18" charset="0"/>
              </a:rPr>
              <a:t>соответствии с Федеральным законом от 25 декабря 2008 г. № 273-ФЗ </a:t>
            </a:r>
            <a:r>
              <a:rPr lang="ru-RU" sz="1700" dirty="0" smtClean="0">
                <a:latin typeface="Century" panose="02040604050505020304" pitchFamily="18" charset="0"/>
              </a:rPr>
              <a:t>                               "</a:t>
            </a:r>
            <a:r>
              <a:rPr lang="ru-RU" sz="1700" dirty="0">
                <a:latin typeface="Century" panose="02040604050505020304" pitchFamily="18" charset="0"/>
              </a:rPr>
              <a:t>О противодействии коррупции" и другими федеральными законами, </a:t>
            </a:r>
            <a:r>
              <a:rPr lang="ru-RU" sz="1700" dirty="0" smtClean="0">
                <a:latin typeface="Century" panose="02040604050505020304" pitchFamily="18" charset="0"/>
              </a:rPr>
              <a:t>                              и </a:t>
            </a:r>
            <a:r>
              <a:rPr lang="ru-RU" sz="1700" dirty="0">
                <a:latin typeface="Century" panose="02040604050505020304" pitchFamily="18" charset="0"/>
              </a:rPr>
              <a:t>предоставление таких сведений общероссийским средствам массовой информации для опубликования не </a:t>
            </a:r>
            <a:r>
              <a:rPr lang="ru-RU" sz="1700" dirty="0" smtClean="0">
                <a:latin typeface="Century" panose="02040604050505020304" pitchFamily="18" charset="0"/>
              </a:rPr>
              <a:t>осуществляются» в отношении лиц, направленных </a:t>
            </a:r>
            <a:r>
              <a:rPr lang="ru-RU" sz="1700" dirty="0">
                <a:latin typeface="Century" panose="02040604050505020304" pitchFamily="18" charset="0"/>
              </a:rPr>
              <a:t>(</a:t>
            </a:r>
            <a:r>
              <a:rPr lang="ru-RU" sz="1700" dirty="0" smtClean="0">
                <a:latin typeface="Century" panose="02040604050505020304" pitchFamily="18" charset="0"/>
              </a:rPr>
              <a:t>командированных) </a:t>
            </a:r>
            <a:r>
              <a:rPr lang="ru-RU" sz="1700" dirty="0">
                <a:latin typeface="Century" panose="02040604050505020304" pitchFamily="18" charset="0"/>
              </a:rPr>
              <a:t>для выполнения задач на территориях Донецкой Народной Республики, Луганской Народной Республики, Запорожской области и Херсонской области, </a:t>
            </a:r>
            <a:r>
              <a:rPr lang="ru-RU" sz="1700" dirty="0" smtClean="0">
                <a:latin typeface="Century" panose="02040604050505020304" pitchFamily="18" charset="0"/>
              </a:rPr>
              <a:t>замещающих </a:t>
            </a:r>
            <a:r>
              <a:rPr lang="ru-RU" sz="1700" dirty="0">
                <a:latin typeface="Century" panose="02040604050505020304" pitchFamily="18" charset="0"/>
              </a:rPr>
              <a:t>должности, осуществление полномочий по которым влечет за собой обязанность представлять сведения </a:t>
            </a:r>
            <a:r>
              <a:rPr lang="ru-RU" sz="1700" dirty="0" smtClean="0">
                <a:latin typeface="Century" panose="02040604050505020304" pitchFamily="18" charset="0"/>
              </a:rPr>
              <a:t>                   о доходах (…). </a:t>
            </a:r>
          </a:p>
          <a:p>
            <a:r>
              <a:rPr lang="ru-RU" sz="1700" dirty="0" smtClean="0">
                <a:latin typeface="Century" panose="02040604050505020304" pitchFamily="18" charset="0"/>
              </a:rPr>
              <a:t> </a:t>
            </a:r>
            <a:endParaRPr lang="ru-RU" sz="1700" b="1" dirty="0" smtClean="0">
              <a:latin typeface="Century" panose="02040604050505020304" pitchFamily="18" charset="0"/>
            </a:endParaRPr>
          </a:p>
          <a:p>
            <a:r>
              <a:rPr lang="ru-RU" b="1" dirty="0" smtClean="0">
                <a:latin typeface="Century" panose="02040604050505020304" pitchFamily="18" charset="0"/>
              </a:rPr>
              <a:t>Если руководитель не выезжал (нет приказа о командировании)                                на территории ДНР, ЛНР, Запорожской и Херсонской                                        областей – сведения публикуются</a:t>
            </a:r>
            <a:endParaRPr lang="ru-RU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78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7525" y="4005064"/>
            <a:ext cx="12241213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69. </a:t>
            </a:r>
            <a:r>
              <a:rPr lang="ru-RU" sz="1700" b="1" i="1" dirty="0" smtClean="0">
                <a:latin typeface="Century" panose="02040604050505020304" pitchFamily="18" charset="0"/>
              </a:rPr>
              <a:t>  Супруг в зоне СВО, не разведены, живет в другом городе, не возможности получить приказ о его командировании в зону СВО, как быть?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836712"/>
            <a:ext cx="878497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entury" panose="02040604050505020304" pitchFamily="18" charset="0"/>
              </a:rPr>
              <a:t>В соответствии с Указом </a:t>
            </a:r>
            <a:r>
              <a:rPr lang="ru-RU" dirty="0">
                <a:latin typeface="Century" panose="02040604050505020304" pitchFamily="18" charset="0"/>
              </a:rPr>
              <a:t>Президента РФ № 968 «Об особенностях исполнения обязанностей, соблюдения ограничений и запретов в области противодействия коррупции некоторыми категориями граждан в период проведения специальной </a:t>
            </a:r>
            <a:r>
              <a:rPr lang="ru-RU" dirty="0" smtClean="0">
                <a:latin typeface="Century" panose="02040604050505020304" pitchFamily="18" charset="0"/>
              </a:rPr>
              <a:t>военной </a:t>
            </a:r>
            <a:r>
              <a:rPr lang="ru-RU" dirty="0">
                <a:latin typeface="Century" panose="02040604050505020304" pitchFamily="18" charset="0"/>
              </a:rPr>
              <a:t>операции</a:t>
            </a:r>
            <a:r>
              <a:rPr lang="ru-RU" dirty="0" smtClean="0">
                <a:latin typeface="Century" panose="02040604050505020304" pitchFamily="18" charset="0"/>
              </a:rPr>
              <a:t>», его действие распространяется в отношении лиц, командированных (направленных) в зону СВО.</a:t>
            </a:r>
          </a:p>
          <a:p>
            <a:endParaRPr lang="ru-RU" sz="800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Супругой запрашивается справка с места службы мужа, в которой содержится информация о его командировании (не приказ!): ФИО, дата рождения, информация о том, что он действительно был командирован                    для выполнения задач в зоне СВО.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Данная справка также может быть запрошена кадровым  подразделением государственного органа.</a:t>
            </a:r>
          </a:p>
          <a:p>
            <a:endParaRPr lang="ru-RU" dirty="0">
              <a:latin typeface="Century" panose="02040604050505020304" pitchFamily="18" charset="0"/>
            </a:endParaRPr>
          </a:p>
          <a:p>
            <a:r>
              <a:rPr lang="ru-RU" b="1" dirty="0" smtClean="0">
                <a:latin typeface="Century" panose="02040604050505020304" pitchFamily="18" charset="0"/>
              </a:rPr>
              <a:t>При невозможности представить справку, подается заявление                                    о невозможности представить сведения. Заявление                               рассматривается на комиссии и принимается                                           коллегиальное решение.</a:t>
            </a:r>
            <a:endParaRPr lang="ru-RU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54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Образец заявления: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62" y="293603"/>
            <a:ext cx="5234186" cy="63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142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Образец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справки: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974" y="188640"/>
            <a:ext cx="503245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998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Образец правильного заполнения раздела 1. </a:t>
            </a:r>
            <a:br>
              <a:rPr lang="ru-RU" sz="18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«сведения о доходах»</a:t>
            </a:r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046353" y="856937"/>
            <a:ext cx="5076055" cy="4319468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 указывается</a:t>
            </a:r>
            <a:r>
              <a:rPr lang="ru-RU" sz="13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вкладов в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банках и иных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кредитных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организациях</a:t>
            </a:r>
            <a:r>
              <a:rPr lang="ru-RU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0"/>
            <a:endParaRPr lang="ru-RU" sz="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полученный от продажи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имущества;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пособия по временной нетрудоспособности,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включенный в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справку 2-НДФЛ, социальных выплат (пособий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</a:p>
          <a:p>
            <a:pPr lvl="0"/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оход по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операциям с ценными бумагами, переданными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доверительное управление, по которым в течение года осуществлялись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операции;</a:t>
            </a:r>
          </a:p>
          <a:p>
            <a:pPr lvl="0"/>
            <a:endParaRPr lang="ru-RU" sz="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реализации транспортных средств, в том числе,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программе </a:t>
            </a:r>
            <a:b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Trade-In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lvl="0"/>
            <a:endParaRPr lang="ru-RU" sz="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продажи доли участия в коммерческой организации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Указывается неверно </a:t>
            </a:r>
            <a:r>
              <a:rPr lang="ru-RU" sz="13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по основному месту работы, уменьшенный на сумму подоходного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налога;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по нескольким местам работы суммируется и указывается </a:t>
            </a:r>
            <a:b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основной;</a:t>
            </a:r>
          </a:p>
          <a:p>
            <a:pPr lvl="0"/>
            <a:endParaRPr lang="ru-RU" sz="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вносятся сведения, равные сумме остатков средств на счетах, открытых </a:t>
            </a:r>
            <a:b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банках,  по состоянию на 31 декабря, тогда как необходимо учитывать лишь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полученный доход по депозитным счетам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(%, капитализация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социальных выплат, полученный супругой (супругом) – пенсионером или инвалидом, указывается в качестве дохода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основному месту работы, однако относится к «иному доходу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качестве иных доходов указывается сумма возмещенного социального налогового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вычета;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качестве «основного», относящийся к «иным» доход от осуществления трудовой деятельности лицами, претендующими на замещение должности</a:t>
            </a:r>
            <a:endParaRPr lang="ru-RU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5" y="1124745"/>
            <a:ext cx="3973701" cy="4464495"/>
          </a:xfrm>
        </p:spPr>
      </p:pic>
    </p:spTree>
    <p:extLst>
      <p:ext uri="{BB962C8B-B14F-4D97-AF65-F5344CB8AC3E}">
        <p14:creationId xmlns:p14="http://schemas.microsoft.com/office/powerpoint/2010/main" val="331044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Типичные нарушения при заполнении раздела 2. </a:t>
            </a:r>
            <a:br>
              <a:rPr lang="ru-RU" sz="18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«сведения о расходах»</a:t>
            </a:r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350" y="1220756"/>
            <a:ext cx="4477547" cy="465651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540595" y="1207653"/>
            <a:ext cx="4427984" cy="2909114"/>
          </a:xfrm>
          <a:prstGeom prst="roundRect">
            <a:avLst>
              <a:gd name="adj" fmla="val 72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indent="357188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прилагаются копии документов – оснований возникновения права собственности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приобретенное имущество, что является нарушением требований, установленных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Указом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Президента Российской Федерации №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460</a:t>
            </a:r>
          </a:p>
          <a:p>
            <a:pPr lvl="0" indent="357188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357188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необоснованно включаются сведения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приобретении имущества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общую сумму меньшую предусмотренной вышеуказанным Федеральным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законом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9" y="1325045"/>
            <a:ext cx="3504486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ru-RU" sz="13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Образец плавильного заполнения </a:t>
            </a:r>
            <a:r>
              <a:rPr lang="ru-RU" sz="12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/>
            </a:r>
            <a:br>
              <a:rPr lang="ru-RU" sz="1200" dirty="0" smtClean="0">
                <a:solidFill>
                  <a:srgbClr val="00B050"/>
                </a:solidFill>
                <a:latin typeface="Arial Black" panose="020B0A04020102020204" pitchFamily="34" charset="0"/>
              </a:rPr>
            </a:br>
            <a:endParaRPr lang="ru-RU" sz="12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9" y="1596773"/>
            <a:ext cx="4399047" cy="4208491"/>
          </a:xfrm>
        </p:spPr>
      </p:pic>
    </p:spTree>
    <p:extLst>
      <p:ext uri="{BB962C8B-B14F-4D97-AF65-F5344CB8AC3E}">
        <p14:creationId xmlns:p14="http://schemas.microsoft.com/office/powerpoint/2010/main" val="381266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1597" y="448305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Типичные нарушения при заполнении раздела 3. </a:t>
            </a:r>
            <a:br>
              <a:rPr lang="ru-RU" sz="18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«сведения об имуществе» </a:t>
            </a:r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877188" y="1027166"/>
            <a:ext cx="4112243" cy="1662529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 </a:t>
            </a:r>
            <a:r>
              <a:rPr lang="ru-RU" sz="16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указываются: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800" dirty="0" smtClean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ведения об имуществе;</a:t>
            </a:r>
          </a:p>
          <a:p>
            <a:endParaRPr lang="ru-RU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ведения о виде собственности;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дения о местонахождении (адресе)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объекта недвижимого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имущества;</a:t>
            </a:r>
          </a:p>
          <a:p>
            <a:endParaRPr lang="ru-RU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снование приобретения и источник средств 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75270" y="1027167"/>
            <a:ext cx="4568738" cy="4778098"/>
            <a:chOff x="75270" y="555526"/>
            <a:chExt cx="4568738" cy="455216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5270" y="555526"/>
              <a:ext cx="4568738" cy="4552164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0492" y="591737"/>
              <a:ext cx="3496470" cy="274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ru-RU" sz="1300" dirty="0" smtClean="0">
                  <a:solidFill>
                    <a:srgbClr val="00B050"/>
                  </a:solidFill>
                  <a:latin typeface="Arial Black" panose="020B0A04020102020204" pitchFamily="34" charset="0"/>
                </a:rPr>
                <a:t>Образец правильного заполнения </a:t>
              </a:r>
              <a:r>
                <a:rPr lang="ru-RU" sz="1200" dirty="0" smtClean="0">
                  <a:solidFill>
                    <a:srgbClr val="00B050"/>
                  </a:solidFill>
                  <a:latin typeface="Arial Black" panose="020B0A04020102020204" pitchFamily="34" charset="0"/>
                </a:rPr>
                <a:t/>
              </a:r>
              <a:br>
                <a:rPr lang="ru-RU" sz="1200" dirty="0" smtClean="0">
                  <a:solidFill>
                    <a:srgbClr val="00B050"/>
                  </a:solidFill>
                  <a:latin typeface="Arial Black" panose="020B0A04020102020204" pitchFamily="34" charset="0"/>
                </a:rPr>
              </a:br>
              <a:endParaRPr lang="ru-RU" sz="1200" dirty="0">
                <a:solidFill>
                  <a:srgbClr val="00B050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9" name="Объект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8" y="795245"/>
              <a:ext cx="4454201" cy="4310470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212" y="3525011"/>
            <a:ext cx="3561252" cy="227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2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06868"/>
            <a:ext cx="2970982" cy="2291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175532"/>
            <a:ext cx="3888432" cy="1403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12" y="260648"/>
            <a:ext cx="8856984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2: </a:t>
            </a:r>
            <a:r>
              <a:rPr lang="ru-RU" sz="2000" b="1" i="1" dirty="0" smtClean="0">
                <a:latin typeface="Century" panose="02040604050505020304" pitchFamily="18" charset="0"/>
              </a:rPr>
              <a:t> В какой графе отражаются сведения о фактическом проживании?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1268760"/>
            <a:ext cx="871296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  <a:ea typeface="+mj-ea"/>
                <a:cs typeface="+mj-cs"/>
              </a:rPr>
              <a:t>Адреса постоянной и временной (если имеется) регистрации указываются по состоянию на дату представления справки. </a:t>
            </a:r>
            <a:r>
              <a:rPr lang="ru-RU" sz="2000" dirty="0" smtClean="0">
                <a:latin typeface="Century" panose="02040604050505020304" pitchFamily="18" charset="0"/>
                <a:ea typeface="+mj-ea"/>
                <a:cs typeface="+mj-cs"/>
              </a:rPr>
              <a:t/>
            </a:r>
            <a:br>
              <a:rPr lang="ru-RU" sz="2000" dirty="0" smtClean="0">
                <a:latin typeface="Century" panose="02040604050505020304" pitchFamily="18" charset="0"/>
                <a:ea typeface="+mj-ea"/>
                <a:cs typeface="+mj-cs"/>
              </a:rPr>
            </a:br>
            <a:endParaRPr lang="ru-RU" sz="2000" dirty="0" smtClean="0">
              <a:latin typeface="Century" panose="02040604050505020304" pitchFamily="18" charset="0"/>
              <a:ea typeface="+mj-ea"/>
              <a:cs typeface="+mj-cs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dirty="0" smtClean="0">
                <a:latin typeface="Century" panose="02040604050505020304" pitchFamily="18" charset="0"/>
                <a:ea typeface="+mj-ea"/>
                <a:cs typeface="+mj-cs"/>
              </a:rPr>
              <a:t>В </a:t>
            </a:r>
            <a:r>
              <a:rPr lang="ru-RU" dirty="0">
                <a:latin typeface="Century" panose="02040604050505020304" pitchFamily="18" charset="0"/>
                <a:ea typeface="+mj-ea"/>
                <a:cs typeface="+mj-cs"/>
              </a:rPr>
              <a:t>случае если служащий (работник), член его семьи не проживает </a:t>
            </a:r>
            <a:r>
              <a:rPr lang="ru-RU" dirty="0" smtClean="0">
                <a:latin typeface="Century" panose="02040604050505020304" pitchFamily="18" charset="0"/>
                <a:ea typeface="+mj-ea"/>
                <a:cs typeface="+mj-cs"/>
              </a:rPr>
              <a:t>                            по </a:t>
            </a:r>
            <a:r>
              <a:rPr lang="ru-RU" dirty="0">
                <a:latin typeface="Century" panose="02040604050505020304" pitchFamily="18" charset="0"/>
                <a:ea typeface="+mj-ea"/>
                <a:cs typeface="+mj-cs"/>
              </a:rPr>
              <a:t>адресу места регистрации, в качестве дополнительной </a:t>
            </a:r>
            <a:r>
              <a:rPr lang="ru-RU" dirty="0" smtClean="0">
                <a:latin typeface="Century" panose="02040604050505020304" pitchFamily="18" charset="0"/>
                <a:ea typeface="+mj-ea"/>
                <a:cs typeface="+mj-cs"/>
              </a:rPr>
              <a:t>информации              в сплывающем окне </a:t>
            </a:r>
            <a:r>
              <a:rPr lang="ru-RU" dirty="0">
                <a:latin typeface="Century" panose="02040604050505020304" pitchFamily="18" charset="0"/>
                <a:ea typeface="+mj-ea"/>
                <a:cs typeface="+mj-cs"/>
              </a:rPr>
              <a:t>указывается адрес фактического проживания. </a:t>
            </a:r>
            <a:endParaRPr lang="ru-RU" dirty="0" smtClean="0">
              <a:latin typeface="Century" panose="02040604050505020304" pitchFamily="18" charset="0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924" y="4610794"/>
            <a:ext cx="8496944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ru-RU" dirty="0">
                <a:solidFill>
                  <a:srgbClr val="FF0000"/>
                </a:solidFill>
                <a:latin typeface="Century" panose="02040604050505020304" pitchFamily="18" charset="0"/>
              </a:rPr>
              <a:t>ВНИМАНИЕ! </a:t>
            </a:r>
          </a:p>
          <a:p>
            <a:pPr>
              <a:spcBef>
                <a:spcPct val="0"/>
              </a:spcBef>
            </a:pPr>
            <a:r>
              <a:rPr lang="ru-RU" dirty="0" smtClean="0">
                <a:latin typeface="Century" panose="02040604050505020304" pitchFamily="18" charset="0"/>
              </a:rPr>
              <a:t>Если </a:t>
            </a:r>
            <a:r>
              <a:rPr lang="ru-RU" dirty="0">
                <a:latin typeface="Century" panose="02040604050505020304" pitchFamily="18" charset="0"/>
              </a:rPr>
              <a:t>на отчетную дату лицо, в отношении которого представляются сведения, владеет (пользуется, в том числе в целях регистрации) объектами недвижимости по указанным адресам, информация об этом отражается соответственно в подразделе 3.1 «Недвижимое имущество» либо в подразделе 6.1 «Объекты недвижимого имущества, находящиеся </a:t>
            </a:r>
            <a:r>
              <a:rPr lang="ru-RU" dirty="0" smtClean="0">
                <a:latin typeface="Century" panose="02040604050505020304" pitchFamily="18" charset="0"/>
              </a:rPr>
              <a:t>             в </a:t>
            </a:r>
            <a:r>
              <a:rPr lang="ru-RU" dirty="0">
                <a:latin typeface="Century" panose="02040604050505020304" pitchFamily="18" charset="0"/>
              </a:rPr>
              <a:t>пользовании» справки</a:t>
            </a:r>
            <a:r>
              <a:rPr lang="ru-RU" dirty="0" smtClean="0">
                <a:latin typeface="Century" panose="020406040505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619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613" y="-17567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07504" y="68627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cap="all" dirty="0" smtClean="0">
                <a:latin typeface="Arial Black" panose="020B0A04020102020204" pitchFamily="34" charset="0"/>
                <a:cs typeface="Times New Roman"/>
              </a:rPr>
              <a:t>Типичные нарушения при заполнении раздела 3. </a:t>
            </a:r>
            <a:br>
              <a:rPr lang="ru-RU" sz="24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2400" cap="all" dirty="0" smtClean="0">
                <a:latin typeface="Arial Black" panose="020B0A04020102020204" pitchFamily="34" charset="0"/>
                <a:cs typeface="Times New Roman"/>
              </a:rPr>
              <a:t>«сведения об имуществе»</a:t>
            </a:r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137353"/>
            <a:ext cx="4464496" cy="56729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10394" y="1211627"/>
            <a:ext cx="3496470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ru-RU" sz="13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Образец правильного заполнения </a:t>
            </a:r>
            <a:r>
              <a:rPr lang="ru-RU" sz="12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/>
            </a:r>
            <a:br>
              <a:rPr lang="ru-RU" sz="1200" dirty="0" smtClean="0">
                <a:solidFill>
                  <a:srgbClr val="00B050"/>
                </a:solidFill>
                <a:latin typeface="Arial Black" panose="020B0A04020102020204" pitchFamily="34" charset="0"/>
              </a:rPr>
            </a:br>
            <a:endParaRPr lang="ru-RU" sz="12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59059" y="1137352"/>
            <a:ext cx="4320480" cy="3185220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 </a:t>
            </a:r>
            <a:r>
              <a:rPr lang="ru-RU" sz="16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указываются: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800" dirty="0" smtClean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ведения о транспортных средствах;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дения о виде, годе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изготовления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 месте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регистрации транспортного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средства;</a:t>
            </a: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сведения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неиспользуемых транспортных средствах,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право собственности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на которые не прекращено (автомобили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переданные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пользование другому лицу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без переоформления; переданные по доверенности), находящиеся в угоне, негодные к эксплуатации, сгоревшие и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т.п.,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не снятые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учета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регистрационных подразделениях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ГИБДД</a:t>
            </a: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сведения о приобретенном транспортном средстве, </a:t>
            </a:r>
            <a:b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но еще не поставленном на учет в ГИБДД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86" y="1604797"/>
            <a:ext cx="4306733" cy="412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5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5199" y="260648"/>
            <a:ext cx="8951297" cy="1143000"/>
          </a:xfrm>
        </p:spPr>
        <p:txBody>
          <a:bodyPr>
            <a:normAutofit/>
          </a:bodyPr>
          <a:lstStyle/>
          <a:p>
            <a:pPr lvl="0"/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Типичные нарушения при заполнении раздела 4. </a:t>
            </a:r>
            <a:br>
              <a:rPr lang="ru-RU" sz="18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>
                <a:latin typeface="Arial Black" panose="020B0A04020102020204" pitchFamily="34" charset="0"/>
                <a:cs typeface="Times New Roman"/>
              </a:rPr>
              <a:t>«сведения о счетах в банках и иных кредитных организациях»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788024" y="1988840"/>
            <a:ext cx="4248472" cy="1693605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 </a:t>
            </a:r>
            <a:r>
              <a:rPr lang="ru-RU" sz="16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указываются:</a:t>
            </a:r>
          </a:p>
          <a:p>
            <a:pPr marL="95250" lvl="0"/>
            <a:endParaRPr lang="ru-RU" sz="3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сведения </a:t>
            </a: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банковских 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счетах; </a:t>
            </a:r>
          </a:p>
          <a:p>
            <a:pPr lvl="0"/>
            <a:endParaRPr lang="ru-RU" sz="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аименование и адрес банка или иной кредитной организации;</a:t>
            </a:r>
          </a:p>
          <a:p>
            <a:pPr lvl="0"/>
            <a:endParaRPr lang="ru-RU" sz="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ведения о виде и валюте счета;</a:t>
            </a:r>
          </a:p>
          <a:p>
            <a:pPr lvl="0"/>
            <a:endParaRPr lang="ru-RU" sz="3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ведения о дате открытия счета;</a:t>
            </a:r>
          </a:p>
          <a:p>
            <a:pPr lvl="0"/>
            <a:endParaRPr lang="ru-RU" sz="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ведения об остатке на счете; 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270" y="1793407"/>
            <a:ext cx="4568738" cy="501684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788024" y="3813043"/>
            <a:ext cx="4248472" cy="1351776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Указывается неверно </a:t>
            </a:r>
            <a:r>
              <a:rPr lang="ru-RU" sz="14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300" dirty="0" smtClean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FF0000"/>
              </a:buClr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умма поступивших на счет денежных средств (необходимо указывать общую сумму денежных поступлений на счет в случае, если указанная сумма превышает общий доход лица и супруга(и) за отчетный период и два предшествующих ему года)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9" y="1793407"/>
            <a:ext cx="4558809" cy="500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3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Группа 38"/>
          <p:cNvGrpSpPr/>
          <p:nvPr/>
        </p:nvGrpSpPr>
        <p:grpSpPr>
          <a:xfrm>
            <a:off x="4788024" y="1567877"/>
            <a:ext cx="4176464" cy="3301283"/>
            <a:chOff x="4788024" y="1175908"/>
            <a:chExt cx="4176464" cy="2475962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105" y="1545240"/>
              <a:ext cx="4032406" cy="198979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812360" y="1175908"/>
              <a:ext cx="954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solidFill>
                    <a:srgbClr val="00B050"/>
                  </a:solidFill>
                  <a:latin typeface="Arial Black" panose="020B0A04020102020204" pitchFamily="34" charset="0"/>
                </a:rPr>
                <a:t>верно</a:t>
              </a:r>
              <a:endParaRPr lang="ru-RU" dirty="0">
                <a:solidFill>
                  <a:srgbClr val="00B05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4788024" y="1243990"/>
              <a:ext cx="4176464" cy="240788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335" y="644691"/>
            <a:ext cx="8229600" cy="1618191"/>
          </a:xfrm>
        </p:spPr>
        <p:txBody>
          <a:bodyPr>
            <a:normAutofit fontScale="90000"/>
          </a:bodyPr>
          <a:lstStyle/>
          <a:p>
            <a:pPr lvl="0"/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Примеры заполнения раздела 7.</a:t>
            </a:r>
            <a:br>
              <a:rPr lang="ru-RU" sz="18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«Сведения о недвижимом имуществе, транспортных средствах и ценных бумагах, отчужденных в течение отчетного периода в результате безвозмездной сделки»</a:t>
            </a:r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529013" y="5061182"/>
            <a:ext cx="3971636" cy="7150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69875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необходимо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указывать сведения об имуществе, отчужденном в результате безвозмездной сделки (дарение, завещание, утилизация имущества)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031106"/>
            <a:ext cx="2736304" cy="17968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58653"/>
            <a:ext cx="4104456" cy="325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2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048" y="183778"/>
            <a:ext cx="8568952" cy="1301006"/>
          </a:xfrm>
        </p:spPr>
        <p:txBody>
          <a:bodyPr>
            <a:noAutofit/>
          </a:bodyPr>
          <a:lstStyle/>
          <a:p>
            <a:pPr algn="l" fontAlgn="base"/>
            <a:r>
              <a:rPr lang="ru-RU" sz="2000" b="1" i="1" u="sng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Вопрос  3: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Необходимо ли указывать в справке 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выплаты </a:t>
            </a:r>
            <a:b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профсоюза, если они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были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зачислены в другую организацию напрямую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(например, компенсация оплаты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занятий спортом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клубах и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секциях)?</a:t>
            </a:r>
            <a:endParaRPr lang="ru-RU" sz="2000" b="1" i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5536" y="1805918"/>
            <a:ext cx="4040188" cy="1911114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Выплаты, </a:t>
            </a:r>
            <a:r>
              <a:rPr lang="ru-RU" sz="2000" dirty="0">
                <a:latin typeface="Century" panose="02040604050505020304" pitchFamily="18" charset="0"/>
              </a:rPr>
              <a:t>полученные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от профсоюзных организаций, отражаются в </a:t>
            </a:r>
            <a:r>
              <a:rPr lang="ru-RU" sz="2000" dirty="0">
                <a:latin typeface="Century" panose="02040604050505020304" pitchFamily="18" charset="0"/>
              </a:rPr>
              <a:t>строке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«</a:t>
            </a:r>
            <a:r>
              <a:rPr lang="ru-RU" sz="2000" dirty="0">
                <a:latin typeface="Century" panose="02040604050505020304" pitchFamily="18" charset="0"/>
              </a:rPr>
              <a:t>Иные доходы» </a:t>
            </a:r>
            <a:endParaRPr lang="ru-RU" sz="20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Century" panose="020406040505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3" b="5418"/>
          <a:stretch/>
        </p:blipFill>
        <p:spPr bwMode="auto">
          <a:xfrm>
            <a:off x="4708114" y="2636912"/>
            <a:ext cx="4437730" cy="31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72000" y="5877272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hlinkClick r:id="rId3"/>
              </a:rPr>
              <a:t>http://prgu.ru/pravozashhitnaya-rabota/v-pomoshh-profaktivu/po-voprosu-pravomernosti-ukazaniya-v-spravke-o-doxodax-summy-vyplat-ot-profsoyuznyx-komitetov</a:t>
            </a:r>
            <a:r>
              <a:rPr lang="en-US" dirty="0" smtClean="0">
                <a:hlinkClick r:id="rId3"/>
              </a:rPr>
              <a:t>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716016" y="1484784"/>
            <a:ext cx="4427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Центральным комитетом Профсоюза даны разъяснения по вопросу правомерности указания в справке  суммы выплат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              от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профсоюзных комитетов</a:t>
            </a:r>
          </a:p>
        </p:txBody>
      </p:sp>
      <p:sp>
        <p:nvSpPr>
          <p:cNvPr id="10" name="Объект 3"/>
          <p:cNvSpPr txBox="1">
            <a:spLocks/>
          </p:cNvSpPr>
          <p:nvPr/>
        </p:nvSpPr>
        <p:spPr>
          <a:xfrm>
            <a:off x="362348" y="4293096"/>
            <a:ext cx="4040188" cy="14487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ru-RU" sz="1900" dirty="0">
                <a:latin typeface="Century" panose="02040604050505020304" pitchFamily="18" charset="0"/>
              </a:rPr>
              <a:t>Отражать выплату необходимо независимо </a:t>
            </a:r>
            <a:r>
              <a:rPr lang="ru-RU" sz="1900" dirty="0" smtClean="0">
                <a:latin typeface="Century" panose="02040604050505020304" pitchFamily="18" charset="0"/>
              </a:rPr>
              <a:t>                  от </a:t>
            </a:r>
            <a:r>
              <a:rPr lang="ru-RU" sz="1900" dirty="0">
                <a:latin typeface="Century" panose="02040604050505020304" pitchFamily="18" charset="0"/>
              </a:rPr>
              <a:t>того, куда она была перечислена </a:t>
            </a:r>
            <a:r>
              <a:rPr lang="ru-RU" sz="1900" dirty="0" smtClean="0">
                <a:latin typeface="Century" panose="02040604050505020304" pitchFamily="18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408714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22729641</TotalTime>
  <Words>8260</Words>
  <Application>Microsoft Office PowerPoint</Application>
  <PresentationFormat>Экран (4:3)</PresentationFormat>
  <Paragraphs>632</Paragraphs>
  <Slides>82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82</vt:i4>
      </vt:variant>
    </vt:vector>
  </HeadingPairs>
  <TitlesOfParts>
    <vt:vector size="83" baseType="lpstr">
      <vt:lpstr>Тема Office</vt:lpstr>
      <vt:lpstr>Презентация PowerPoint</vt:lpstr>
      <vt:lpstr> Основные аспекты  декларационной кампании 1. Программное обеспечение </vt:lpstr>
      <vt:lpstr> Основные аспекты  декларационной кампании 2. Лица, обязанные представлять сведения </vt:lpstr>
      <vt:lpstr> Основные аспекты  декларационной кампании 3. Сроки представления сведений  </vt:lpstr>
      <vt:lpstr>Работа с СПО «Справки БК»</vt:lpstr>
      <vt:lpstr>Информация о лице, представляющем сведения</vt:lpstr>
      <vt:lpstr>Вопрос  1:  Какие ошибки допускаются  при заполнении титульного листа справки?</vt:lpstr>
      <vt:lpstr>Вопрос  2:  В какой графе отражаются сведения о фактическом проживании?</vt:lpstr>
      <vt:lpstr>Вопрос  3: Необходимо ли указывать в справке  выплаты  от профсоюза, если они были зачислены в другую организацию напрямую (например, компенсация оплаты занятий спортом  в клубах и секциях)?</vt:lpstr>
      <vt:lpstr>Вопрос 4:  Если в разделе 1 «Сведения о доходах» указан доход  в виде дара денежных средств от родственника, какие документы приложить  в подтверждение?</vt:lpstr>
      <vt:lpstr>Презентация PowerPoint</vt:lpstr>
      <vt:lpstr>Вопрос  6:  ГГС  в отчетном периоде продал автомобиль, находящийся в собственности. Затем купил другой автомобиль  и тоже его продал. Необходимо  ли суммировать денежные средства, полученные от продажи двух автомобилей за отчетный период при заполнении Раздела 1 «Сведения  о доходах»?</vt:lpstr>
      <vt:lpstr>Презентация PowerPoint</vt:lpstr>
      <vt:lpstr>Вопрос 8: Необходимо ли ГГС подавать пояснительную записку  к справке в случае получения супругом (ой) доходов от реализации, определяемой в соответствии со ст.249 НК РФ (ИП, применяющий патентную систему налогообложения), а также в случае если доход               от участия ООО составил 0 рублей?</vt:lpstr>
      <vt:lpstr>Вопрос  9:  Как отражается доход от исполнения государственных обязанностей за плату  в избирательных комиссиях и в качестве присяжных заседателей?</vt:lpstr>
      <vt:lpstr>Вопрос  10:  При заполнении  графы «Местонахождение» Раздела 3.1. «Объекты недвижимого имущества» какой адрес объекта недвижимости вносится: указанный в правоустанавливающих документах, указанный в иных документах (например, паспорт, договор купли-продажи)?</vt:lpstr>
      <vt:lpstr>Вопрос  11:  Если право собственности на объект недвижимости  не зарегистрировано в Росреестре, но на него выдано свидетельство  о праве  на наследство, где необходимо отражать этот объект недвижимости в справке?</vt:lpstr>
      <vt:lpstr>Вопрос  12:  ГГС совместно со своим несовершеннолетним ребенком продана находившаяся в  общей долевой собственности квартира . Полученные в равных долях денежные средства в тот же отчетный период  ими  вложены  в покупку  новой квартиры также в общую долевую собственность. Как  отражается покупка  в разделе «Расходы»   в справке о доходах несовершеннолетнего ребенка?</vt:lpstr>
      <vt:lpstr>Презентация PowerPoint</vt:lpstr>
      <vt:lpstr>Вопрос  14:  ГГС пользуется автомобилем по генеральной доверенности. Является ли данная доверенность основанием                      для отображения автомобиля в разделе 3 «Транспортные средства»?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Образец правильного заполнения раздела 1.  «сведения о доходах» </vt:lpstr>
      <vt:lpstr>Типичные нарушения при заполнении раздела 2.  «сведения о расходах» </vt:lpstr>
      <vt:lpstr>Типичные нарушения при заполнении раздела 3.  «сведения об имуществе»  </vt:lpstr>
      <vt:lpstr> </vt:lpstr>
      <vt:lpstr>Типичные нарушения при заполнении раздела 4.  «сведения о счетах в банках и иных кредитных организациях»</vt:lpstr>
      <vt:lpstr>Примеры заполнения раздела 7. «Сведения о недвижимом имуществе, транспортных средствах и ценных бумагах, отчужденных в течение отчетного периода в результате безвозмездной сделки»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Кибарочкина Елена Александровна</dc:creator>
  <cp:lastModifiedBy>Кибарочкина Елена Александровна</cp:lastModifiedBy>
  <cp:revision>223</cp:revision>
  <dcterms:created xsi:type="dcterms:W3CDTF">2022-02-08T14:53:54Z</dcterms:created>
  <dcterms:modified xsi:type="dcterms:W3CDTF">2023-03-17T07:33:31Z</dcterms:modified>
</cp:coreProperties>
</file>